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310" r:id="rId2"/>
    <p:sldId id="309" r:id="rId3"/>
    <p:sldId id="257" r:id="rId4"/>
    <p:sldId id="259" r:id="rId5"/>
    <p:sldId id="312" r:id="rId6"/>
    <p:sldId id="316" r:id="rId7"/>
    <p:sldId id="258" r:id="rId8"/>
    <p:sldId id="314" r:id="rId9"/>
    <p:sldId id="270" r:id="rId10"/>
    <p:sldId id="275" r:id="rId11"/>
    <p:sldId id="276" r:id="rId12"/>
    <p:sldId id="294" r:id="rId13"/>
    <p:sldId id="271" r:id="rId14"/>
    <p:sldId id="282" r:id="rId15"/>
    <p:sldId id="319" r:id="rId16"/>
    <p:sldId id="320" r:id="rId17"/>
    <p:sldId id="322" r:id="rId18"/>
    <p:sldId id="273" r:id="rId19"/>
    <p:sldId id="298" r:id="rId20"/>
    <p:sldId id="321" r:id="rId21"/>
    <p:sldId id="303" r:id="rId22"/>
    <p:sldId id="324" r:id="rId23"/>
    <p:sldId id="325" r:id="rId24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559" autoAdjust="0"/>
    <p:restoredTop sz="86323" autoAdjust="0"/>
  </p:normalViewPr>
  <p:slideViewPr>
    <p:cSldViewPr>
      <p:cViewPr varScale="1">
        <p:scale>
          <a:sx n="98" d="100"/>
          <a:sy n="98" d="100"/>
        </p:scale>
        <p:origin x="1572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8D812A-2CA4-4E22-8BD7-D326CC0885A5}" type="datetimeFigureOut">
              <a:rPr lang="el-GR" smtClean="0"/>
              <a:pPr/>
              <a:t>13/9/2022</a:t>
            </a:fld>
            <a:endParaRPr lang="el-G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DA5F0D-9DEC-457F-94ED-5D5C930949E6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460032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DA5F0D-9DEC-457F-94ED-5D5C930949E6}" type="slidenum">
              <a:rPr lang="el-GR" smtClean="0"/>
              <a:pPr/>
              <a:t>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5029826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BD342-06FA-4894-B679-07513B00D2C4}" type="datetimeFigureOut">
              <a:rPr lang="el-GR" smtClean="0"/>
              <a:pPr/>
              <a:t>13/9/2022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75576-B170-40AA-89A5-3CB49329382F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4392012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BD342-06FA-4894-B679-07513B00D2C4}" type="datetimeFigureOut">
              <a:rPr lang="el-GR" smtClean="0"/>
              <a:pPr/>
              <a:t>13/9/2022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75576-B170-40AA-89A5-3CB49329382F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593899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BD342-06FA-4894-B679-07513B00D2C4}" type="datetimeFigureOut">
              <a:rPr lang="el-GR" smtClean="0"/>
              <a:pPr/>
              <a:t>13/9/2022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75576-B170-40AA-89A5-3CB49329382F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3886665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Shape 5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77060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BD342-06FA-4894-B679-07513B00D2C4}" type="datetimeFigureOut">
              <a:rPr lang="el-GR" smtClean="0"/>
              <a:pPr/>
              <a:t>13/9/2022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75576-B170-40AA-89A5-3CB49329382F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443502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BD342-06FA-4894-B679-07513B00D2C4}" type="datetimeFigureOut">
              <a:rPr lang="el-GR" smtClean="0"/>
              <a:pPr/>
              <a:t>13/9/2022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75576-B170-40AA-89A5-3CB49329382F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862651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BD342-06FA-4894-B679-07513B00D2C4}" type="datetimeFigureOut">
              <a:rPr lang="el-GR" smtClean="0"/>
              <a:pPr/>
              <a:t>13/9/2022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75576-B170-40AA-89A5-3CB49329382F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795203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BD342-06FA-4894-B679-07513B00D2C4}" type="datetimeFigureOut">
              <a:rPr lang="el-GR" smtClean="0"/>
              <a:pPr/>
              <a:t>13/9/2022</a:t>
            </a:fld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75576-B170-40AA-89A5-3CB49329382F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5828466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BD342-06FA-4894-B679-07513B00D2C4}" type="datetimeFigureOut">
              <a:rPr lang="el-GR" smtClean="0"/>
              <a:pPr/>
              <a:t>13/9/2022</a:t>
            </a:fld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75576-B170-40AA-89A5-3CB49329382F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812663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BD342-06FA-4894-B679-07513B00D2C4}" type="datetimeFigureOut">
              <a:rPr lang="el-GR" smtClean="0"/>
              <a:pPr/>
              <a:t>13/9/2022</a:t>
            </a:fld>
            <a:endParaRPr lang="el-G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75576-B170-40AA-89A5-3CB49329382F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626259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BD342-06FA-4894-B679-07513B00D2C4}" type="datetimeFigureOut">
              <a:rPr lang="el-GR" smtClean="0"/>
              <a:pPr/>
              <a:t>13/9/2022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75576-B170-40AA-89A5-3CB49329382F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79599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BD342-06FA-4894-B679-07513B00D2C4}" type="datetimeFigureOut">
              <a:rPr lang="el-GR" smtClean="0"/>
              <a:pPr/>
              <a:t>13/9/2022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75576-B170-40AA-89A5-3CB49329382F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039954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EBD342-06FA-4894-B679-07513B00D2C4}" type="datetimeFigureOut">
              <a:rPr lang="el-GR" smtClean="0"/>
              <a:pPr/>
              <a:t>13/9/2022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575576-B170-40AA-89A5-3CB49329382F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235150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facebook.com/" TargetMode="External"/><Relationship Id="rId5" Type="http://schemas.openxmlformats.org/officeDocument/2006/relationships/hyperlink" Target="http://www.acheonwinery.gr/" TargetMode="External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7" Type="http://schemas.openxmlformats.org/officeDocument/2006/relationships/image" Target="../media/image5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52" b="18848"/>
          <a:stretch/>
        </p:blipFill>
        <p:spPr>
          <a:xfrm>
            <a:off x="15" y="857257"/>
            <a:ext cx="9143985" cy="5143493"/>
          </a:xfrm>
          <a:prstGeom prst="rect">
            <a:avLst/>
          </a:prstGeom>
        </p:spPr>
      </p:pic>
      <p:sp>
        <p:nvSpPr>
          <p:cNvPr id="9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5616466" y="2565460"/>
            <a:ext cx="3527534" cy="3435290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68580" tIns="34290" rIns="68580" bIns="34290" rtlCol="0" anchor="t">
            <a:normAutofit/>
          </a:bodyPr>
          <a:lstStyle/>
          <a:p>
            <a:pPr algn="ctr">
              <a:spcAft>
                <a:spcPts val="750"/>
              </a:spcAft>
              <a:buClr>
                <a:schemeClr val="tx1"/>
              </a:buClr>
              <a:buSzPct val="100000"/>
            </a:pPr>
            <a:endParaRPr lang="en-US" sz="1200" cap="all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CDAEC91-5BCE-4B55-9CC0-43EF94CB734B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110248" y="4700095"/>
            <a:ext cx="701565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300192" y="2996952"/>
            <a:ext cx="2448271" cy="2808312"/>
          </a:xfrm>
        </p:spPr>
        <p:txBody>
          <a:bodyPr>
            <a:normAutofit/>
          </a:bodyPr>
          <a:lstStyle/>
          <a:p>
            <a:endParaRPr lang="en-US" sz="3000" dirty="0"/>
          </a:p>
        </p:txBody>
      </p:sp>
      <p:graphicFrame>
        <p:nvGraphicFramePr>
          <p:cNvPr id="8" name="Αντικείμενο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59242450"/>
              </p:ext>
            </p:extLst>
          </p:nvPr>
        </p:nvGraphicFramePr>
        <p:xfrm>
          <a:off x="6371138" y="2869576"/>
          <a:ext cx="2306378" cy="30630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3" imgW="5667139" imgH="8019997" progId="AcroExch.Document.DC">
                  <p:embed/>
                </p:oleObj>
              </mc:Choice>
              <mc:Fallback>
                <p:oleObj name="Acrobat Document" r:id="rId3" imgW="5667139" imgH="8019997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371138" y="2869576"/>
                        <a:ext cx="2306378" cy="306306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35807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0230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4475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995710"/>
          </a:xfrm>
        </p:spPr>
        <p:txBody>
          <a:bodyPr>
            <a:normAutofit/>
          </a:bodyPr>
          <a:lstStyle/>
          <a:p>
            <a:r>
              <a:rPr lang="en-US" sz="3200" spc="150" dirty="0">
                <a:solidFill>
                  <a:srgbClr val="C00000"/>
                </a:solidFill>
              </a:rPr>
              <a:t>Icon R</a:t>
            </a:r>
            <a:endParaRPr lang="el-GR" sz="3200" spc="150" dirty="0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Orange yellow </a:t>
            </a:r>
            <a:r>
              <a:rPr lang="en-US" sz="2400" dirty="0" err="1"/>
              <a:t>colour</a:t>
            </a:r>
            <a:r>
              <a:rPr lang="en-US" sz="2400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Aromas of citrus fruit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Full on the palate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Crispy acidity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err="1"/>
              <a:t>Minerality</a:t>
            </a:r>
            <a:r>
              <a:rPr lang="en-US" sz="2400" dirty="0"/>
              <a:t> </a:t>
            </a:r>
            <a:endParaRPr lang="el-GR" sz="2400" dirty="0"/>
          </a:p>
          <a:p>
            <a:endParaRPr lang="el-GR" dirty="0"/>
          </a:p>
        </p:txBody>
      </p:sp>
      <p:pic>
        <p:nvPicPr>
          <p:cNvPr id="7" name="Θέση περιεχομένου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0814" y="273050"/>
            <a:ext cx="4389834" cy="5853113"/>
          </a:xfrm>
        </p:spPr>
      </p:pic>
    </p:spTree>
    <p:extLst>
      <p:ext uri="{BB962C8B-B14F-4D97-AF65-F5344CB8AC3E}">
        <p14:creationId xmlns:p14="http://schemas.microsoft.com/office/powerpoint/2010/main" val="18957176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0" y="5157192"/>
            <a:ext cx="9144000" cy="648072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rgbClr val="C00000"/>
                </a:solidFill>
              </a:rPr>
              <a:t>Vineyard of Siderites</a:t>
            </a:r>
            <a:endParaRPr lang="el-GR" sz="3200" dirty="0"/>
          </a:p>
        </p:txBody>
      </p:sp>
      <p:pic>
        <p:nvPicPr>
          <p:cNvPr id="5" name="Θέση εικόνας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40" b="30340"/>
          <a:stretch>
            <a:fillRect/>
          </a:stretch>
        </p:blipFill>
        <p:spPr>
          <a:xfrm>
            <a:off x="0" y="0"/>
            <a:ext cx="9144000" cy="5157192"/>
          </a:xfrm>
        </p:spPr>
      </p:pic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0" y="5805264"/>
            <a:ext cx="9144000" cy="576064"/>
          </a:xfrm>
        </p:spPr>
        <p:txBody>
          <a:bodyPr>
            <a:noAutofit/>
          </a:bodyPr>
          <a:lstStyle/>
          <a:p>
            <a:r>
              <a:rPr lang="en-US" sz="2800" i="1" dirty="0">
                <a:ea typeface="Tahoma" pitchFamily="34" charset="0"/>
                <a:cs typeface="Tahoma" pitchFamily="34" charset="0"/>
              </a:rPr>
              <a:t>An indigenous variety of Achaia, now fast disappearing</a:t>
            </a:r>
            <a:endParaRPr lang="el-GR" sz="2800" dirty="0"/>
          </a:p>
        </p:txBody>
      </p:sp>
    </p:spTree>
    <p:extLst>
      <p:ext uri="{BB962C8B-B14F-4D97-AF65-F5344CB8AC3E}">
        <p14:creationId xmlns:p14="http://schemas.microsoft.com/office/powerpoint/2010/main" val="16717546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538736" cy="779686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C00000"/>
                </a:solidFill>
              </a:rPr>
              <a:t>I r o n </a:t>
            </a:r>
            <a:endParaRPr lang="el-GR" sz="3200" dirty="0">
              <a:solidFill>
                <a:srgbClr val="C00000"/>
              </a:solidFill>
            </a:endParaRPr>
          </a:p>
        </p:txBody>
      </p:sp>
      <p:pic>
        <p:nvPicPr>
          <p:cNvPr id="6" name="Θέση περιεχομένου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73050"/>
            <a:ext cx="4072136" cy="5853113"/>
          </a:xfrm>
        </p:spPr>
      </p:pic>
      <p:sp>
        <p:nvSpPr>
          <p:cNvPr id="5" name="Θέση κειμένου 4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538736" cy="4691063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Late harvest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Low volume wines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Good acidity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/>
              <a:t>Refreshig</a:t>
            </a:r>
            <a:r>
              <a:rPr lang="en-US" sz="2800" dirty="0"/>
              <a:t> taste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Herby aromas</a:t>
            </a:r>
            <a:endParaRPr lang="el-GR" sz="2800" dirty="0"/>
          </a:p>
        </p:txBody>
      </p:sp>
    </p:spTree>
    <p:extLst>
      <p:ext uri="{BB962C8B-B14F-4D97-AF65-F5344CB8AC3E}">
        <p14:creationId xmlns:p14="http://schemas.microsoft.com/office/powerpoint/2010/main" val="15202967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THM_6949.jpeg"/>
          <p:cNvPicPr>
            <a:picLocks noChangeAspect="1"/>
          </p:cNvPicPr>
          <p:nvPr/>
        </p:nvPicPr>
        <p:blipFill rotWithShape="1">
          <a:blip r:embed="rId2"/>
          <a:srcRect l="3169" r="13511" b="-1"/>
          <a:stretch/>
        </p:blipFill>
        <p:spPr>
          <a:xfrm>
            <a:off x="1143002" y="857256"/>
            <a:ext cx="5993693" cy="5143495"/>
          </a:xfrm>
          <a:custGeom>
            <a:avLst/>
            <a:gdLst>
              <a:gd name="connsiteX0" fmla="*/ 8526285 w 10655455"/>
              <a:gd name="connsiteY0" fmla="*/ 6283111 h 6858000"/>
              <a:gd name="connsiteX1" fmla="*/ 10157124 w 10655455"/>
              <a:gd name="connsiteY1" fmla="*/ 6283111 h 6858000"/>
              <a:gd name="connsiteX2" fmla="*/ 10407209 w 10655455"/>
              <a:gd name="connsiteY2" fmla="*/ 6430504 h 6858000"/>
              <a:gd name="connsiteX3" fmla="*/ 10606716 w 10655455"/>
              <a:gd name="connsiteY3" fmla="*/ 6774068 h 6858000"/>
              <a:gd name="connsiteX4" fmla="*/ 10655455 w 10655455"/>
              <a:gd name="connsiteY4" fmla="*/ 6858000 h 6858000"/>
              <a:gd name="connsiteX5" fmla="*/ 8025501 w 10655455"/>
              <a:gd name="connsiteY5" fmla="*/ 6858000 h 6858000"/>
              <a:gd name="connsiteX6" fmla="*/ 8129453 w 10655455"/>
              <a:gd name="connsiteY6" fmla="*/ 6678214 h 6858000"/>
              <a:gd name="connsiteX7" fmla="*/ 8272677 w 10655455"/>
              <a:gd name="connsiteY7" fmla="*/ 6430504 h 6858000"/>
              <a:gd name="connsiteX8" fmla="*/ 8526285 w 10655455"/>
              <a:gd name="connsiteY8" fmla="*/ 6283111 h 6858000"/>
              <a:gd name="connsiteX9" fmla="*/ 8508611 w 10655455"/>
              <a:gd name="connsiteY9" fmla="*/ 4776272 h 6858000"/>
              <a:gd name="connsiteX10" fmla="*/ 9153763 w 10655455"/>
              <a:gd name="connsiteY10" fmla="*/ 4776272 h 6858000"/>
              <a:gd name="connsiteX11" fmla="*/ 9252696 w 10655455"/>
              <a:gd name="connsiteY11" fmla="*/ 4834580 h 6858000"/>
              <a:gd name="connsiteX12" fmla="*/ 9575969 w 10655455"/>
              <a:gd name="connsiteY12" fmla="*/ 5391278 h 6858000"/>
              <a:gd name="connsiteX13" fmla="*/ 9575969 w 10655455"/>
              <a:gd name="connsiteY13" fmla="*/ 5505116 h 6858000"/>
              <a:gd name="connsiteX14" fmla="*/ 9252696 w 10655455"/>
              <a:gd name="connsiteY14" fmla="*/ 6061815 h 6858000"/>
              <a:gd name="connsiteX15" fmla="*/ 9153763 w 10655455"/>
              <a:gd name="connsiteY15" fmla="*/ 6120122 h 6858000"/>
              <a:gd name="connsiteX16" fmla="*/ 8508611 w 10655455"/>
              <a:gd name="connsiteY16" fmla="*/ 6120122 h 6858000"/>
              <a:gd name="connsiteX17" fmla="*/ 8408284 w 10655455"/>
              <a:gd name="connsiteY17" fmla="*/ 6061815 h 6858000"/>
              <a:gd name="connsiteX18" fmla="*/ 8086404 w 10655455"/>
              <a:gd name="connsiteY18" fmla="*/ 5505116 h 6858000"/>
              <a:gd name="connsiteX19" fmla="*/ 8086404 w 10655455"/>
              <a:gd name="connsiteY19" fmla="*/ 5391278 h 6858000"/>
              <a:gd name="connsiteX20" fmla="*/ 8408284 w 10655455"/>
              <a:gd name="connsiteY20" fmla="*/ 4834580 h 6858000"/>
              <a:gd name="connsiteX21" fmla="*/ 8508611 w 10655455"/>
              <a:gd name="connsiteY21" fmla="*/ 4776272 h 6858000"/>
              <a:gd name="connsiteX22" fmla="*/ 8438383 w 10655455"/>
              <a:gd name="connsiteY22" fmla="*/ 4182594 h 6858000"/>
              <a:gd name="connsiteX23" fmla="*/ 8671249 w 10655455"/>
              <a:gd name="connsiteY23" fmla="*/ 4182594 h 6858000"/>
              <a:gd name="connsiteX24" fmla="*/ 8706958 w 10655455"/>
              <a:gd name="connsiteY24" fmla="*/ 4203640 h 6858000"/>
              <a:gd name="connsiteX25" fmla="*/ 8823642 w 10655455"/>
              <a:gd name="connsiteY25" fmla="*/ 4404579 h 6858000"/>
              <a:gd name="connsiteX26" fmla="*/ 8823642 w 10655455"/>
              <a:gd name="connsiteY26" fmla="*/ 4445668 h 6858000"/>
              <a:gd name="connsiteX27" fmla="*/ 8706958 w 10655455"/>
              <a:gd name="connsiteY27" fmla="*/ 4646606 h 6858000"/>
              <a:gd name="connsiteX28" fmla="*/ 8671249 w 10655455"/>
              <a:gd name="connsiteY28" fmla="*/ 4667652 h 6858000"/>
              <a:gd name="connsiteX29" fmla="*/ 8438383 w 10655455"/>
              <a:gd name="connsiteY29" fmla="*/ 4667652 h 6858000"/>
              <a:gd name="connsiteX30" fmla="*/ 8402170 w 10655455"/>
              <a:gd name="connsiteY30" fmla="*/ 4646606 h 6858000"/>
              <a:gd name="connsiteX31" fmla="*/ 8285989 w 10655455"/>
              <a:gd name="connsiteY31" fmla="*/ 4445668 h 6858000"/>
              <a:gd name="connsiteX32" fmla="*/ 8285989 w 10655455"/>
              <a:gd name="connsiteY32" fmla="*/ 4404579 h 6858000"/>
              <a:gd name="connsiteX33" fmla="*/ 8402170 w 10655455"/>
              <a:gd name="connsiteY33" fmla="*/ 4203640 h 6858000"/>
              <a:gd name="connsiteX34" fmla="*/ 8438383 w 10655455"/>
              <a:gd name="connsiteY34" fmla="*/ 4182594 h 6858000"/>
              <a:gd name="connsiteX35" fmla="*/ 7678681 w 10655455"/>
              <a:gd name="connsiteY35" fmla="*/ 3459104 h 6858000"/>
              <a:gd name="connsiteX36" fmla="*/ 8119685 w 10655455"/>
              <a:gd name="connsiteY36" fmla="*/ 3459104 h 6858000"/>
              <a:gd name="connsiteX37" fmla="*/ 8187313 w 10655455"/>
              <a:gd name="connsiteY37" fmla="*/ 3498961 h 6858000"/>
              <a:gd name="connsiteX38" fmla="*/ 8408292 w 10655455"/>
              <a:gd name="connsiteY38" fmla="*/ 3879501 h 6858000"/>
              <a:gd name="connsiteX39" fmla="*/ 8408292 w 10655455"/>
              <a:gd name="connsiteY39" fmla="*/ 3957318 h 6858000"/>
              <a:gd name="connsiteX40" fmla="*/ 8187313 w 10655455"/>
              <a:gd name="connsiteY40" fmla="*/ 4337857 h 6858000"/>
              <a:gd name="connsiteX41" fmla="*/ 8119685 w 10655455"/>
              <a:gd name="connsiteY41" fmla="*/ 4377714 h 6858000"/>
              <a:gd name="connsiteX42" fmla="*/ 7678681 w 10655455"/>
              <a:gd name="connsiteY42" fmla="*/ 4377714 h 6858000"/>
              <a:gd name="connsiteX43" fmla="*/ 7610101 w 10655455"/>
              <a:gd name="connsiteY43" fmla="*/ 4337857 h 6858000"/>
              <a:gd name="connsiteX44" fmla="*/ 7390076 w 10655455"/>
              <a:gd name="connsiteY44" fmla="*/ 3957318 h 6858000"/>
              <a:gd name="connsiteX45" fmla="*/ 7390076 w 10655455"/>
              <a:gd name="connsiteY45" fmla="*/ 3879501 h 6858000"/>
              <a:gd name="connsiteX46" fmla="*/ 7610101 w 10655455"/>
              <a:gd name="connsiteY46" fmla="*/ 3498961 h 6858000"/>
              <a:gd name="connsiteX47" fmla="*/ 7678681 w 10655455"/>
              <a:gd name="connsiteY47" fmla="*/ 3459104 h 6858000"/>
              <a:gd name="connsiteX48" fmla="*/ 9108816 w 10655455"/>
              <a:gd name="connsiteY48" fmla="*/ 2082751 h 6858000"/>
              <a:gd name="connsiteX49" fmla="*/ 9876937 w 10655455"/>
              <a:gd name="connsiteY49" fmla="*/ 2082751 h 6858000"/>
              <a:gd name="connsiteX50" fmla="*/ 9994727 w 10655455"/>
              <a:gd name="connsiteY50" fmla="*/ 2152172 h 6858000"/>
              <a:gd name="connsiteX51" fmla="*/ 10379617 w 10655455"/>
              <a:gd name="connsiteY51" fmla="*/ 2814978 h 6858000"/>
              <a:gd name="connsiteX52" fmla="*/ 10379617 w 10655455"/>
              <a:gd name="connsiteY52" fmla="*/ 2950515 h 6858000"/>
              <a:gd name="connsiteX53" fmla="*/ 9994727 w 10655455"/>
              <a:gd name="connsiteY53" fmla="*/ 3613321 h 6858000"/>
              <a:gd name="connsiteX54" fmla="*/ 9876937 w 10655455"/>
              <a:gd name="connsiteY54" fmla="*/ 3682742 h 6858000"/>
              <a:gd name="connsiteX55" fmla="*/ 9108816 w 10655455"/>
              <a:gd name="connsiteY55" fmla="*/ 3682742 h 6858000"/>
              <a:gd name="connsiteX56" fmla="*/ 8989367 w 10655455"/>
              <a:gd name="connsiteY56" fmla="*/ 3613321 h 6858000"/>
              <a:gd name="connsiteX57" fmla="*/ 8606137 w 10655455"/>
              <a:gd name="connsiteY57" fmla="*/ 2950515 h 6858000"/>
              <a:gd name="connsiteX58" fmla="*/ 8606137 w 10655455"/>
              <a:gd name="connsiteY58" fmla="*/ 2814978 h 6858000"/>
              <a:gd name="connsiteX59" fmla="*/ 8989367 w 10655455"/>
              <a:gd name="connsiteY59" fmla="*/ 2152172 h 6858000"/>
              <a:gd name="connsiteX60" fmla="*/ 9108816 w 10655455"/>
              <a:gd name="connsiteY60" fmla="*/ 2082751 h 6858000"/>
              <a:gd name="connsiteX61" fmla="*/ 1321854 w 10655455"/>
              <a:gd name="connsiteY61" fmla="*/ 2071857 h 6858000"/>
              <a:gd name="connsiteX62" fmla="*/ 5365317 w 10655455"/>
              <a:gd name="connsiteY62" fmla="*/ 2071857 h 6858000"/>
              <a:gd name="connsiteX63" fmla="*/ 5985373 w 10655455"/>
              <a:gd name="connsiteY63" fmla="*/ 2437296 h 6858000"/>
              <a:gd name="connsiteX64" fmla="*/ 8011470 w 10655455"/>
              <a:gd name="connsiteY64" fmla="*/ 5926372 h 6858000"/>
              <a:gd name="connsiteX65" fmla="*/ 8011470 w 10655455"/>
              <a:gd name="connsiteY65" fmla="*/ 6639850 h 6858000"/>
              <a:gd name="connsiteX66" fmla="*/ 7904625 w 10655455"/>
              <a:gd name="connsiteY66" fmla="*/ 6823844 h 6858000"/>
              <a:gd name="connsiteX67" fmla="*/ 7884791 w 10655455"/>
              <a:gd name="connsiteY67" fmla="*/ 6858000 h 6858000"/>
              <a:gd name="connsiteX68" fmla="*/ 0 w 10655455"/>
              <a:gd name="connsiteY68" fmla="*/ 6858000 h 6858000"/>
              <a:gd name="connsiteX69" fmla="*/ 0 w 10655455"/>
              <a:gd name="connsiteY69" fmla="*/ 3635967 h 6858000"/>
              <a:gd name="connsiteX70" fmla="*/ 27177 w 10655455"/>
              <a:gd name="connsiteY70" fmla="*/ 3588964 h 6858000"/>
              <a:gd name="connsiteX71" fmla="*/ 693065 w 10655455"/>
              <a:gd name="connsiteY71" fmla="*/ 2437296 h 6858000"/>
              <a:gd name="connsiteX72" fmla="*/ 1321854 w 10655455"/>
              <a:gd name="connsiteY72" fmla="*/ 2071857 h 6858000"/>
              <a:gd name="connsiteX73" fmla="*/ 6786399 w 10655455"/>
              <a:gd name="connsiteY73" fmla="*/ 753840 h 6858000"/>
              <a:gd name="connsiteX74" fmla="*/ 8025968 w 10655455"/>
              <a:gd name="connsiteY74" fmla="*/ 753840 h 6858000"/>
              <a:gd name="connsiteX75" fmla="*/ 8216053 w 10655455"/>
              <a:gd name="connsiteY75" fmla="*/ 865869 h 6858000"/>
              <a:gd name="connsiteX76" fmla="*/ 8837177 w 10655455"/>
              <a:gd name="connsiteY76" fmla="*/ 1935484 h 6858000"/>
              <a:gd name="connsiteX77" fmla="*/ 8837177 w 10655455"/>
              <a:gd name="connsiteY77" fmla="*/ 2154207 h 6858000"/>
              <a:gd name="connsiteX78" fmla="*/ 8216053 w 10655455"/>
              <a:gd name="connsiteY78" fmla="*/ 3223823 h 6858000"/>
              <a:gd name="connsiteX79" fmla="*/ 8025968 w 10655455"/>
              <a:gd name="connsiteY79" fmla="*/ 3335852 h 6858000"/>
              <a:gd name="connsiteX80" fmla="*/ 6786399 w 10655455"/>
              <a:gd name="connsiteY80" fmla="*/ 3335852 h 6858000"/>
              <a:gd name="connsiteX81" fmla="*/ 6593637 w 10655455"/>
              <a:gd name="connsiteY81" fmla="*/ 3223823 h 6858000"/>
              <a:gd name="connsiteX82" fmla="*/ 5975192 w 10655455"/>
              <a:gd name="connsiteY82" fmla="*/ 2154207 h 6858000"/>
              <a:gd name="connsiteX83" fmla="*/ 5975192 w 10655455"/>
              <a:gd name="connsiteY83" fmla="*/ 1935484 h 6858000"/>
              <a:gd name="connsiteX84" fmla="*/ 6593637 w 10655455"/>
              <a:gd name="connsiteY84" fmla="*/ 865869 h 6858000"/>
              <a:gd name="connsiteX85" fmla="*/ 6786399 w 10655455"/>
              <a:gd name="connsiteY85" fmla="*/ 753840 h 6858000"/>
              <a:gd name="connsiteX86" fmla="*/ 0 w 10655455"/>
              <a:gd name="connsiteY86" fmla="*/ 0 h 6858000"/>
              <a:gd name="connsiteX87" fmla="*/ 6966294 w 10655455"/>
              <a:gd name="connsiteY87" fmla="*/ 0 h 6858000"/>
              <a:gd name="connsiteX88" fmla="*/ 6852387 w 10655455"/>
              <a:gd name="connsiteY88" fmla="*/ 196155 h 6858000"/>
              <a:gd name="connsiteX89" fmla="*/ 6043322 w 10655455"/>
              <a:gd name="connsiteY89" fmla="*/ 1589421 h 6858000"/>
              <a:gd name="connsiteX90" fmla="*/ 5423265 w 10655455"/>
              <a:gd name="connsiteY90" fmla="*/ 1954861 h 6858000"/>
              <a:gd name="connsiteX91" fmla="*/ 1379802 w 10655455"/>
              <a:gd name="connsiteY91" fmla="*/ 1954861 h 6858000"/>
              <a:gd name="connsiteX92" fmla="*/ 751013 w 10655455"/>
              <a:gd name="connsiteY92" fmla="*/ 1589421 h 6858000"/>
              <a:gd name="connsiteX93" fmla="*/ 1951 w 10655455"/>
              <a:gd name="connsiteY93" fmla="*/ 293901 h 6858000"/>
              <a:gd name="connsiteX94" fmla="*/ 0 w 10655455"/>
              <a:gd name="connsiteY94" fmla="*/ 29052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10655455" h="6858000">
                <a:moveTo>
                  <a:pt x="8526285" y="6283111"/>
                </a:moveTo>
                <a:cubicBezTo>
                  <a:pt x="8526285" y="6283111"/>
                  <a:pt x="8526285" y="6283111"/>
                  <a:pt x="10157124" y="6283111"/>
                </a:cubicBezTo>
                <a:cubicBezTo>
                  <a:pt x="10259271" y="6283111"/>
                  <a:pt x="10357896" y="6339261"/>
                  <a:pt x="10407209" y="6430504"/>
                </a:cubicBezTo>
                <a:cubicBezTo>
                  <a:pt x="10407209" y="6430504"/>
                  <a:pt x="10407209" y="6430504"/>
                  <a:pt x="10606716" y="6774068"/>
                </a:cubicBezTo>
                <a:lnTo>
                  <a:pt x="10655455" y="6858000"/>
                </a:lnTo>
                <a:lnTo>
                  <a:pt x="8025501" y="6858000"/>
                </a:lnTo>
                <a:lnTo>
                  <a:pt x="8129453" y="6678214"/>
                </a:lnTo>
                <a:cubicBezTo>
                  <a:pt x="8174148" y="6600912"/>
                  <a:pt x="8221824" y="6518457"/>
                  <a:pt x="8272677" y="6430504"/>
                </a:cubicBezTo>
                <a:cubicBezTo>
                  <a:pt x="8325512" y="6339261"/>
                  <a:pt x="8420615" y="6283111"/>
                  <a:pt x="8526285" y="6283111"/>
                </a:cubicBezTo>
                <a:close/>
                <a:moveTo>
                  <a:pt x="8508611" y="4776272"/>
                </a:moveTo>
                <a:cubicBezTo>
                  <a:pt x="8508611" y="4776272"/>
                  <a:pt x="8508611" y="4776272"/>
                  <a:pt x="9153763" y="4776272"/>
                </a:cubicBezTo>
                <a:cubicBezTo>
                  <a:pt x="9194173" y="4776272"/>
                  <a:pt x="9233188" y="4798484"/>
                  <a:pt x="9252696" y="4834580"/>
                </a:cubicBezTo>
                <a:cubicBezTo>
                  <a:pt x="9252696" y="4834580"/>
                  <a:pt x="9252696" y="4834580"/>
                  <a:pt x="9575969" y="5391278"/>
                </a:cubicBezTo>
                <a:cubicBezTo>
                  <a:pt x="9596871" y="5425985"/>
                  <a:pt x="9596871" y="5470409"/>
                  <a:pt x="9575969" y="5505116"/>
                </a:cubicBezTo>
                <a:cubicBezTo>
                  <a:pt x="9575969" y="5505116"/>
                  <a:pt x="9575969" y="5505116"/>
                  <a:pt x="9252696" y="6061815"/>
                </a:cubicBezTo>
                <a:cubicBezTo>
                  <a:pt x="9233188" y="6097909"/>
                  <a:pt x="9194173" y="6120122"/>
                  <a:pt x="9153763" y="6120122"/>
                </a:cubicBezTo>
                <a:cubicBezTo>
                  <a:pt x="9153763" y="6120122"/>
                  <a:pt x="9153763" y="6120122"/>
                  <a:pt x="8508611" y="6120122"/>
                </a:cubicBezTo>
                <a:cubicBezTo>
                  <a:pt x="8466808" y="6120122"/>
                  <a:pt x="8429186" y="6097909"/>
                  <a:pt x="8408284" y="6061815"/>
                </a:cubicBezTo>
                <a:cubicBezTo>
                  <a:pt x="8408284" y="6061815"/>
                  <a:pt x="8408284" y="6061815"/>
                  <a:pt x="8086404" y="5505116"/>
                </a:cubicBezTo>
                <a:cubicBezTo>
                  <a:pt x="8065503" y="5470409"/>
                  <a:pt x="8065503" y="5425985"/>
                  <a:pt x="8086404" y="5391278"/>
                </a:cubicBezTo>
                <a:cubicBezTo>
                  <a:pt x="8086404" y="5391278"/>
                  <a:pt x="8086404" y="5391278"/>
                  <a:pt x="8408284" y="4834580"/>
                </a:cubicBezTo>
                <a:cubicBezTo>
                  <a:pt x="8429186" y="4798484"/>
                  <a:pt x="8466808" y="4776272"/>
                  <a:pt x="8508611" y="4776272"/>
                </a:cubicBezTo>
                <a:close/>
                <a:moveTo>
                  <a:pt x="8438383" y="4182594"/>
                </a:moveTo>
                <a:cubicBezTo>
                  <a:pt x="8438383" y="4182594"/>
                  <a:pt x="8438383" y="4182594"/>
                  <a:pt x="8671249" y="4182594"/>
                </a:cubicBezTo>
                <a:cubicBezTo>
                  <a:pt x="8685834" y="4182594"/>
                  <a:pt x="8699916" y="4190612"/>
                  <a:pt x="8706958" y="4203640"/>
                </a:cubicBezTo>
                <a:cubicBezTo>
                  <a:pt x="8706958" y="4203640"/>
                  <a:pt x="8706958" y="4203640"/>
                  <a:pt x="8823642" y="4404579"/>
                </a:cubicBezTo>
                <a:cubicBezTo>
                  <a:pt x="8831187" y="4417106"/>
                  <a:pt x="8831187" y="4433141"/>
                  <a:pt x="8823642" y="4445668"/>
                </a:cubicBezTo>
                <a:cubicBezTo>
                  <a:pt x="8823642" y="4445668"/>
                  <a:pt x="8823642" y="4445668"/>
                  <a:pt x="8706958" y="4646606"/>
                </a:cubicBezTo>
                <a:cubicBezTo>
                  <a:pt x="8699916" y="4659635"/>
                  <a:pt x="8685834" y="4667652"/>
                  <a:pt x="8671249" y="4667652"/>
                </a:cubicBezTo>
                <a:cubicBezTo>
                  <a:pt x="8671249" y="4667652"/>
                  <a:pt x="8671249" y="4667652"/>
                  <a:pt x="8438383" y="4667652"/>
                </a:cubicBezTo>
                <a:cubicBezTo>
                  <a:pt x="8423295" y="4667652"/>
                  <a:pt x="8409715" y="4659635"/>
                  <a:pt x="8402170" y="4646606"/>
                </a:cubicBezTo>
                <a:cubicBezTo>
                  <a:pt x="8402170" y="4646606"/>
                  <a:pt x="8402170" y="4646606"/>
                  <a:pt x="8285989" y="4445668"/>
                </a:cubicBezTo>
                <a:cubicBezTo>
                  <a:pt x="8278445" y="4433141"/>
                  <a:pt x="8278445" y="4417106"/>
                  <a:pt x="8285989" y="4404579"/>
                </a:cubicBezTo>
                <a:cubicBezTo>
                  <a:pt x="8285989" y="4404579"/>
                  <a:pt x="8285989" y="4404579"/>
                  <a:pt x="8402170" y="4203640"/>
                </a:cubicBezTo>
                <a:cubicBezTo>
                  <a:pt x="8409715" y="4190612"/>
                  <a:pt x="8423295" y="4182594"/>
                  <a:pt x="8438383" y="4182594"/>
                </a:cubicBezTo>
                <a:close/>
                <a:moveTo>
                  <a:pt x="7678681" y="3459104"/>
                </a:moveTo>
                <a:cubicBezTo>
                  <a:pt x="7678681" y="3459104"/>
                  <a:pt x="7678681" y="3459104"/>
                  <a:pt x="8119685" y="3459104"/>
                </a:cubicBezTo>
                <a:cubicBezTo>
                  <a:pt x="8147308" y="3459104"/>
                  <a:pt x="8173978" y="3474287"/>
                  <a:pt x="8187313" y="3498961"/>
                </a:cubicBezTo>
                <a:cubicBezTo>
                  <a:pt x="8187313" y="3498961"/>
                  <a:pt x="8187313" y="3498961"/>
                  <a:pt x="8408292" y="3879501"/>
                </a:cubicBezTo>
                <a:cubicBezTo>
                  <a:pt x="8422579" y="3903225"/>
                  <a:pt x="8422579" y="3933593"/>
                  <a:pt x="8408292" y="3957318"/>
                </a:cubicBezTo>
                <a:cubicBezTo>
                  <a:pt x="8408292" y="3957318"/>
                  <a:pt x="8408292" y="3957318"/>
                  <a:pt x="8187313" y="4337857"/>
                </a:cubicBezTo>
                <a:cubicBezTo>
                  <a:pt x="8173978" y="4362531"/>
                  <a:pt x="8147308" y="4377714"/>
                  <a:pt x="8119685" y="4377714"/>
                </a:cubicBezTo>
                <a:cubicBezTo>
                  <a:pt x="8119685" y="4377714"/>
                  <a:pt x="8119685" y="4377714"/>
                  <a:pt x="7678681" y="4377714"/>
                </a:cubicBezTo>
                <a:cubicBezTo>
                  <a:pt x="7650106" y="4377714"/>
                  <a:pt x="7624388" y="4362531"/>
                  <a:pt x="7610101" y="4337857"/>
                </a:cubicBezTo>
                <a:cubicBezTo>
                  <a:pt x="7610101" y="4337857"/>
                  <a:pt x="7610101" y="4337857"/>
                  <a:pt x="7390076" y="3957318"/>
                </a:cubicBezTo>
                <a:cubicBezTo>
                  <a:pt x="7375787" y="3933593"/>
                  <a:pt x="7375787" y="3903225"/>
                  <a:pt x="7390076" y="3879501"/>
                </a:cubicBezTo>
                <a:cubicBezTo>
                  <a:pt x="7390076" y="3879501"/>
                  <a:pt x="7390076" y="3879501"/>
                  <a:pt x="7610101" y="3498961"/>
                </a:cubicBezTo>
                <a:cubicBezTo>
                  <a:pt x="7624388" y="3474287"/>
                  <a:pt x="7650106" y="3459104"/>
                  <a:pt x="7678681" y="3459104"/>
                </a:cubicBezTo>
                <a:close/>
                <a:moveTo>
                  <a:pt x="9108816" y="2082751"/>
                </a:moveTo>
                <a:cubicBezTo>
                  <a:pt x="9108816" y="2082751"/>
                  <a:pt x="9108816" y="2082751"/>
                  <a:pt x="9876937" y="2082751"/>
                </a:cubicBezTo>
                <a:cubicBezTo>
                  <a:pt x="9925048" y="2082751"/>
                  <a:pt x="9971500" y="2109197"/>
                  <a:pt x="9994727" y="2152172"/>
                </a:cubicBezTo>
                <a:cubicBezTo>
                  <a:pt x="9994727" y="2152172"/>
                  <a:pt x="9994727" y="2152172"/>
                  <a:pt x="10379617" y="2814978"/>
                </a:cubicBezTo>
                <a:cubicBezTo>
                  <a:pt x="10404502" y="2856301"/>
                  <a:pt x="10404502" y="2909193"/>
                  <a:pt x="10379617" y="2950515"/>
                </a:cubicBezTo>
                <a:cubicBezTo>
                  <a:pt x="10379617" y="2950515"/>
                  <a:pt x="10379617" y="2950515"/>
                  <a:pt x="9994727" y="3613321"/>
                </a:cubicBezTo>
                <a:cubicBezTo>
                  <a:pt x="9971500" y="3656296"/>
                  <a:pt x="9925048" y="3682742"/>
                  <a:pt x="9876937" y="3682742"/>
                </a:cubicBezTo>
                <a:cubicBezTo>
                  <a:pt x="9876937" y="3682742"/>
                  <a:pt x="9876937" y="3682742"/>
                  <a:pt x="9108816" y="3682742"/>
                </a:cubicBezTo>
                <a:cubicBezTo>
                  <a:pt x="9059045" y="3682742"/>
                  <a:pt x="9014252" y="3656296"/>
                  <a:pt x="8989367" y="3613321"/>
                </a:cubicBezTo>
                <a:cubicBezTo>
                  <a:pt x="8989367" y="3613321"/>
                  <a:pt x="8989367" y="3613321"/>
                  <a:pt x="8606137" y="2950515"/>
                </a:cubicBezTo>
                <a:cubicBezTo>
                  <a:pt x="8581251" y="2909193"/>
                  <a:pt x="8581251" y="2856301"/>
                  <a:pt x="8606137" y="2814978"/>
                </a:cubicBezTo>
                <a:cubicBezTo>
                  <a:pt x="8606137" y="2814978"/>
                  <a:pt x="8606137" y="2814978"/>
                  <a:pt x="8989367" y="2152172"/>
                </a:cubicBezTo>
                <a:cubicBezTo>
                  <a:pt x="9014252" y="2109197"/>
                  <a:pt x="9059045" y="2082751"/>
                  <a:pt x="9108816" y="2082751"/>
                </a:cubicBezTo>
                <a:close/>
                <a:moveTo>
                  <a:pt x="1321854" y="2071857"/>
                </a:moveTo>
                <a:cubicBezTo>
                  <a:pt x="1321854" y="2071857"/>
                  <a:pt x="1321854" y="2071857"/>
                  <a:pt x="5365317" y="2071857"/>
                </a:cubicBezTo>
                <a:cubicBezTo>
                  <a:pt x="5618580" y="2071857"/>
                  <a:pt x="5863108" y="2211072"/>
                  <a:pt x="5985373" y="2437296"/>
                </a:cubicBezTo>
                <a:cubicBezTo>
                  <a:pt x="5985373" y="2437296"/>
                  <a:pt x="5985373" y="2437296"/>
                  <a:pt x="8011470" y="5926372"/>
                </a:cubicBezTo>
                <a:cubicBezTo>
                  <a:pt x="8142468" y="6143896"/>
                  <a:pt x="8142468" y="6422327"/>
                  <a:pt x="8011470" y="6639850"/>
                </a:cubicBezTo>
                <a:cubicBezTo>
                  <a:pt x="8011470" y="6639850"/>
                  <a:pt x="8011470" y="6639850"/>
                  <a:pt x="7904625" y="6823844"/>
                </a:cubicBezTo>
                <a:lnTo>
                  <a:pt x="7884791" y="6858000"/>
                </a:lnTo>
                <a:lnTo>
                  <a:pt x="0" y="6858000"/>
                </a:lnTo>
                <a:lnTo>
                  <a:pt x="0" y="3635967"/>
                </a:lnTo>
                <a:lnTo>
                  <a:pt x="27177" y="3588964"/>
                </a:lnTo>
                <a:cubicBezTo>
                  <a:pt x="220245" y="3255048"/>
                  <a:pt x="440895" y="2873431"/>
                  <a:pt x="693065" y="2437296"/>
                </a:cubicBezTo>
                <a:cubicBezTo>
                  <a:pt x="824063" y="2211072"/>
                  <a:pt x="1059859" y="2071857"/>
                  <a:pt x="1321854" y="2071857"/>
                </a:cubicBezTo>
                <a:close/>
                <a:moveTo>
                  <a:pt x="6786399" y="753840"/>
                </a:moveTo>
                <a:cubicBezTo>
                  <a:pt x="6786399" y="753840"/>
                  <a:pt x="6786399" y="753840"/>
                  <a:pt x="8025968" y="753840"/>
                </a:cubicBezTo>
                <a:cubicBezTo>
                  <a:pt x="8103608" y="753840"/>
                  <a:pt x="8178571" y="796518"/>
                  <a:pt x="8216053" y="865869"/>
                </a:cubicBezTo>
                <a:cubicBezTo>
                  <a:pt x="8216053" y="865869"/>
                  <a:pt x="8216053" y="865869"/>
                  <a:pt x="8837177" y="1935484"/>
                </a:cubicBezTo>
                <a:cubicBezTo>
                  <a:pt x="8877335" y="2002169"/>
                  <a:pt x="8877335" y="2087523"/>
                  <a:pt x="8837177" y="2154207"/>
                </a:cubicBezTo>
                <a:cubicBezTo>
                  <a:pt x="8837177" y="2154207"/>
                  <a:pt x="8837177" y="2154207"/>
                  <a:pt x="8216053" y="3223823"/>
                </a:cubicBezTo>
                <a:cubicBezTo>
                  <a:pt x="8178571" y="3293174"/>
                  <a:pt x="8103608" y="3335852"/>
                  <a:pt x="8025968" y="3335852"/>
                </a:cubicBezTo>
                <a:cubicBezTo>
                  <a:pt x="8025968" y="3335852"/>
                  <a:pt x="8025968" y="3335852"/>
                  <a:pt x="6786399" y="3335852"/>
                </a:cubicBezTo>
                <a:cubicBezTo>
                  <a:pt x="6706082" y="3335852"/>
                  <a:pt x="6633796" y="3293174"/>
                  <a:pt x="6593637" y="3223823"/>
                </a:cubicBezTo>
                <a:cubicBezTo>
                  <a:pt x="6593637" y="3223823"/>
                  <a:pt x="6593637" y="3223823"/>
                  <a:pt x="5975192" y="2154207"/>
                </a:cubicBezTo>
                <a:cubicBezTo>
                  <a:pt x="5935033" y="2087523"/>
                  <a:pt x="5935033" y="2002169"/>
                  <a:pt x="5975192" y="1935484"/>
                </a:cubicBezTo>
                <a:cubicBezTo>
                  <a:pt x="5975192" y="1935484"/>
                  <a:pt x="5975192" y="1935484"/>
                  <a:pt x="6593637" y="865869"/>
                </a:cubicBezTo>
                <a:cubicBezTo>
                  <a:pt x="6633796" y="796518"/>
                  <a:pt x="6706082" y="753840"/>
                  <a:pt x="6786399" y="753840"/>
                </a:cubicBezTo>
                <a:close/>
                <a:moveTo>
                  <a:pt x="0" y="0"/>
                </a:moveTo>
                <a:lnTo>
                  <a:pt x="6966294" y="0"/>
                </a:lnTo>
                <a:lnTo>
                  <a:pt x="6852387" y="196155"/>
                </a:lnTo>
                <a:cubicBezTo>
                  <a:pt x="6627011" y="584267"/>
                  <a:pt x="6359899" y="1044253"/>
                  <a:pt x="6043322" y="1589421"/>
                </a:cubicBezTo>
                <a:cubicBezTo>
                  <a:pt x="5921057" y="1815646"/>
                  <a:pt x="5676528" y="1954861"/>
                  <a:pt x="5423265" y="1954861"/>
                </a:cubicBezTo>
                <a:cubicBezTo>
                  <a:pt x="5423265" y="1954861"/>
                  <a:pt x="5423265" y="1954861"/>
                  <a:pt x="1379802" y="1954861"/>
                </a:cubicBezTo>
                <a:cubicBezTo>
                  <a:pt x="1117807" y="1954861"/>
                  <a:pt x="882012" y="1815646"/>
                  <a:pt x="751013" y="1589421"/>
                </a:cubicBezTo>
                <a:cubicBezTo>
                  <a:pt x="751013" y="1589421"/>
                  <a:pt x="751013" y="1589421"/>
                  <a:pt x="1951" y="293901"/>
                </a:cubicBezTo>
                <a:lnTo>
                  <a:pt x="0" y="290527"/>
                </a:lnTo>
                <a:close/>
              </a:path>
            </a:pathLst>
          </a:custGeom>
        </p:spPr>
      </p:pic>
      <p:pic>
        <p:nvPicPr>
          <p:cNvPr id="3" name="logo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9255" y="5171587"/>
            <a:ext cx="872864" cy="616139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Box 1"/>
          <p:cNvSpPr txBox="1"/>
          <p:nvPr/>
        </p:nvSpPr>
        <p:spPr>
          <a:xfrm>
            <a:off x="6418120" y="1471506"/>
            <a:ext cx="1980350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300" b="1" dirty="0" err="1">
                <a:solidFill>
                  <a:schemeClr val="bg2">
                    <a:lumMod val="90000"/>
                  </a:schemeClr>
                </a:solidFill>
              </a:rPr>
              <a:t>minerality</a:t>
            </a:r>
            <a:endParaRPr lang="en-US" sz="3300" b="1" dirty="0">
              <a:solidFill>
                <a:schemeClr val="bg2">
                  <a:lumMod val="9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528916" y="3380530"/>
            <a:ext cx="981359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citrus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772361" y="4299141"/>
            <a:ext cx="14580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C000"/>
                </a:solidFill>
              </a:rPr>
              <a:t>grapefruit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471041" y="2436285"/>
            <a:ext cx="14232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peach</a:t>
            </a:r>
          </a:p>
        </p:txBody>
      </p:sp>
    </p:spTree>
    <p:extLst>
      <p:ext uri="{BB962C8B-B14F-4D97-AF65-F5344CB8AC3E}">
        <p14:creationId xmlns:p14="http://schemas.microsoft.com/office/powerpoint/2010/main" val="1446612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443"/>
          <a:stretch/>
        </p:blipFill>
        <p:spPr>
          <a:xfrm>
            <a:off x="-177788" y="507713"/>
            <a:ext cx="9321788" cy="5493038"/>
          </a:xfrm>
          <a:prstGeom prst="rect">
            <a:avLst/>
          </a:prstGeom>
        </p:spPr>
      </p:pic>
      <p:pic>
        <p:nvPicPr>
          <p:cNvPr id="5" name="logo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1029" y="5256735"/>
            <a:ext cx="872864" cy="61613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687569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THM_6925.jpeg"/>
          <p:cNvPicPr>
            <a:picLocks noChangeAspect="1"/>
          </p:cNvPicPr>
          <p:nvPr/>
        </p:nvPicPr>
        <p:blipFill rotWithShape="1">
          <a:blip r:embed="rId2"/>
          <a:srcRect l="18406" r="4102" b="1"/>
          <a:stretch/>
        </p:blipFill>
        <p:spPr>
          <a:xfrm>
            <a:off x="1143002" y="857256"/>
            <a:ext cx="5993693" cy="5143495"/>
          </a:xfrm>
          <a:custGeom>
            <a:avLst/>
            <a:gdLst>
              <a:gd name="connsiteX0" fmla="*/ 8526285 w 10655455"/>
              <a:gd name="connsiteY0" fmla="*/ 6283111 h 6858000"/>
              <a:gd name="connsiteX1" fmla="*/ 10157124 w 10655455"/>
              <a:gd name="connsiteY1" fmla="*/ 6283111 h 6858000"/>
              <a:gd name="connsiteX2" fmla="*/ 10407209 w 10655455"/>
              <a:gd name="connsiteY2" fmla="*/ 6430504 h 6858000"/>
              <a:gd name="connsiteX3" fmla="*/ 10606716 w 10655455"/>
              <a:gd name="connsiteY3" fmla="*/ 6774068 h 6858000"/>
              <a:gd name="connsiteX4" fmla="*/ 10655455 w 10655455"/>
              <a:gd name="connsiteY4" fmla="*/ 6858000 h 6858000"/>
              <a:gd name="connsiteX5" fmla="*/ 8025501 w 10655455"/>
              <a:gd name="connsiteY5" fmla="*/ 6858000 h 6858000"/>
              <a:gd name="connsiteX6" fmla="*/ 8129453 w 10655455"/>
              <a:gd name="connsiteY6" fmla="*/ 6678214 h 6858000"/>
              <a:gd name="connsiteX7" fmla="*/ 8272677 w 10655455"/>
              <a:gd name="connsiteY7" fmla="*/ 6430504 h 6858000"/>
              <a:gd name="connsiteX8" fmla="*/ 8526285 w 10655455"/>
              <a:gd name="connsiteY8" fmla="*/ 6283111 h 6858000"/>
              <a:gd name="connsiteX9" fmla="*/ 8508611 w 10655455"/>
              <a:gd name="connsiteY9" fmla="*/ 4776272 h 6858000"/>
              <a:gd name="connsiteX10" fmla="*/ 9153763 w 10655455"/>
              <a:gd name="connsiteY10" fmla="*/ 4776272 h 6858000"/>
              <a:gd name="connsiteX11" fmla="*/ 9252696 w 10655455"/>
              <a:gd name="connsiteY11" fmla="*/ 4834580 h 6858000"/>
              <a:gd name="connsiteX12" fmla="*/ 9575969 w 10655455"/>
              <a:gd name="connsiteY12" fmla="*/ 5391278 h 6858000"/>
              <a:gd name="connsiteX13" fmla="*/ 9575969 w 10655455"/>
              <a:gd name="connsiteY13" fmla="*/ 5505116 h 6858000"/>
              <a:gd name="connsiteX14" fmla="*/ 9252696 w 10655455"/>
              <a:gd name="connsiteY14" fmla="*/ 6061815 h 6858000"/>
              <a:gd name="connsiteX15" fmla="*/ 9153763 w 10655455"/>
              <a:gd name="connsiteY15" fmla="*/ 6120122 h 6858000"/>
              <a:gd name="connsiteX16" fmla="*/ 8508611 w 10655455"/>
              <a:gd name="connsiteY16" fmla="*/ 6120122 h 6858000"/>
              <a:gd name="connsiteX17" fmla="*/ 8408284 w 10655455"/>
              <a:gd name="connsiteY17" fmla="*/ 6061815 h 6858000"/>
              <a:gd name="connsiteX18" fmla="*/ 8086404 w 10655455"/>
              <a:gd name="connsiteY18" fmla="*/ 5505116 h 6858000"/>
              <a:gd name="connsiteX19" fmla="*/ 8086404 w 10655455"/>
              <a:gd name="connsiteY19" fmla="*/ 5391278 h 6858000"/>
              <a:gd name="connsiteX20" fmla="*/ 8408284 w 10655455"/>
              <a:gd name="connsiteY20" fmla="*/ 4834580 h 6858000"/>
              <a:gd name="connsiteX21" fmla="*/ 8508611 w 10655455"/>
              <a:gd name="connsiteY21" fmla="*/ 4776272 h 6858000"/>
              <a:gd name="connsiteX22" fmla="*/ 8438383 w 10655455"/>
              <a:gd name="connsiteY22" fmla="*/ 4182594 h 6858000"/>
              <a:gd name="connsiteX23" fmla="*/ 8671249 w 10655455"/>
              <a:gd name="connsiteY23" fmla="*/ 4182594 h 6858000"/>
              <a:gd name="connsiteX24" fmla="*/ 8706958 w 10655455"/>
              <a:gd name="connsiteY24" fmla="*/ 4203640 h 6858000"/>
              <a:gd name="connsiteX25" fmla="*/ 8823642 w 10655455"/>
              <a:gd name="connsiteY25" fmla="*/ 4404579 h 6858000"/>
              <a:gd name="connsiteX26" fmla="*/ 8823642 w 10655455"/>
              <a:gd name="connsiteY26" fmla="*/ 4445668 h 6858000"/>
              <a:gd name="connsiteX27" fmla="*/ 8706958 w 10655455"/>
              <a:gd name="connsiteY27" fmla="*/ 4646606 h 6858000"/>
              <a:gd name="connsiteX28" fmla="*/ 8671249 w 10655455"/>
              <a:gd name="connsiteY28" fmla="*/ 4667652 h 6858000"/>
              <a:gd name="connsiteX29" fmla="*/ 8438383 w 10655455"/>
              <a:gd name="connsiteY29" fmla="*/ 4667652 h 6858000"/>
              <a:gd name="connsiteX30" fmla="*/ 8402170 w 10655455"/>
              <a:gd name="connsiteY30" fmla="*/ 4646606 h 6858000"/>
              <a:gd name="connsiteX31" fmla="*/ 8285989 w 10655455"/>
              <a:gd name="connsiteY31" fmla="*/ 4445668 h 6858000"/>
              <a:gd name="connsiteX32" fmla="*/ 8285989 w 10655455"/>
              <a:gd name="connsiteY32" fmla="*/ 4404579 h 6858000"/>
              <a:gd name="connsiteX33" fmla="*/ 8402170 w 10655455"/>
              <a:gd name="connsiteY33" fmla="*/ 4203640 h 6858000"/>
              <a:gd name="connsiteX34" fmla="*/ 8438383 w 10655455"/>
              <a:gd name="connsiteY34" fmla="*/ 4182594 h 6858000"/>
              <a:gd name="connsiteX35" fmla="*/ 7678681 w 10655455"/>
              <a:gd name="connsiteY35" fmla="*/ 3459104 h 6858000"/>
              <a:gd name="connsiteX36" fmla="*/ 8119685 w 10655455"/>
              <a:gd name="connsiteY36" fmla="*/ 3459104 h 6858000"/>
              <a:gd name="connsiteX37" fmla="*/ 8187313 w 10655455"/>
              <a:gd name="connsiteY37" fmla="*/ 3498961 h 6858000"/>
              <a:gd name="connsiteX38" fmla="*/ 8408292 w 10655455"/>
              <a:gd name="connsiteY38" fmla="*/ 3879501 h 6858000"/>
              <a:gd name="connsiteX39" fmla="*/ 8408292 w 10655455"/>
              <a:gd name="connsiteY39" fmla="*/ 3957318 h 6858000"/>
              <a:gd name="connsiteX40" fmla="*/ 8187313 w 10655455"/>
              <a:gd name="connsiteY40" fmla="*/ 4337857 h 6858000"/>
              <a:gd name="connsiteX41" fmla="*/ 8119685 w 10655455"/>
              <a:gd name="connsiteY41" fmla="*/ 4377714 h 6858000"/>
              <a:gd name="connsiteX42" fmla="*/ 7678681 w 10655455"/>
              <a:gd name="connsiteY42" fmla="*/ 4377714 h 6858000"/>
              <a:gd name="connsiteX43" fmla="*/ 7610101 w 10655455"/>
              <a:gd name="connsiteY43" fmla="*/ 4337857 h 6858000"/>
              <a:gd name="connsiteX44" fmla="*/ 7390076 w 10655455"/>
              <a:gd name="connsiteY44" fmla="*/ 3957318 h 6858000"/>
              <a:gd name="connsiteX45" fmla="*/ 7390076 w 10655455"/>
              <a:gd name="connsiteY45" fmla="*/ 3879501 h 6858000"/>
              <a:gd name="connsiteX46" fmla="*/ 7610101 w 10655455"/>
              <a:gd name="connsiteY46" fmla="*/ 3498961 h 6858000"/>
              <a:gd name="connsiteX47" fmla="*/ 7678681 w 10655455"/>
              <a:gd name="connsiteY47" fmla="*/ 3459104 h 6858000"/>
              <a:gd name="connsiteX48" fmla="*/ 9108816 w 10655455"/>
              <a:gd name="connsiteY48" fmla="*/ 2082751 h 6858000"/>
              <a:gd name="connsiteX49" fmla="*/ 9876937 w 10655455"/>
              <a:gd name="connsiteY49" fmla="*/ 2082751 h 6858000"/>
              <a:gd name="connsiteX50" fmla="*/ 9994727 w 10655455"/>
              <a:gd name="connsiteY50" fmla="*/ 2152172 h 6858000"/>
              <a:gd name="connsiteX51" fmla="*/ 10379617 w 10655455"/>
              <a:gd name="connsiteY51" fmla="*/ 2814978 h 6858000"/>
              <a:gd name="connsiteX52" fmla="*/ 10379617 w 10655455"/>
              <a:gd name="connsiteY52" fmla="*/ 2950515 h 6858000"/>
              <a:gd name="connsiteX53" fmla="*/ 9994727 w 10655455"/>
              <a:gd name="connsiteY53" fmla="*/ 3613321 h 6858000"/>
              <a:gd name="connsiteX54" fmla="*/ 9876937 w 10655455"/>
              <a:gd name="connsiteY54" fmla="*/ 3682742 h 6858000"/>
              <a:gd name="connsiteX55" fmla="*/ 9108816 w 10655455"/>
              <a:gd name="connsiteY55" fmla="*/ 3682742 h 6858000"/>
              <a:gd name="connsiteX56" fmla="*/ 8989367 w 10655455"/>
              <a:gd name="connsiteY56" fmla="*/ 3613321 h 6858000"/>
              <a:gd name="connsiteX57" fmla="*/ 8606137 w 10655455"/>
              <a:gd name="connsiteY57" fmla="*/ 2950515 h 6858000"/>
              <a:gd name="connsiteX58" fmla="*/ 8606137 w 10655455"/>
              <a:gd name="connsiteY58" fmla="*/ 2814978 h 6858000"/>
              <a:gd name="connsiteX59" fmla="*/ 8989367 w 10655455"/>
              <a:gd name="connsiteY59" fmla="*/ 2152172 h 6858000"/>
              <a:gd name="connsiteX60" fmla="*/ 9108816 w 10655455"/>
              <a:gd name="connsiteY60" fmla="*/ 2082751 h 6858000"/>
              <a:gd name="connsiteX61" fmla="*/ 1321854 w 10655455"/>
              <a:gd name="connsiteY61" fmla="*/ 2071857 h 6858000"/>
              <a:gd name="connsiteX62" fmla="*/ 5365317 w 10655455"/>
              <a:gd name="connsiteY62" fmla="*/ 2071857 h 6858000"/>
              <a:gd name="connsiteX63" fmla="*/ 5985373 w 10655455"/>
              <a:gd name="connsiteY63" fmla="*/ 2437296 h 6858000"/>
              <a:gd name="connsiteX64" fmla="*/ 8011470 w 10655455"/>
              <a:gd name="connsiteY64" fmla="*/ 5926372 h 6858000"/>
              <a:gd name="connsiteX65" fmla="*/ 8011470 w 10655455"/>
              <a:gd name="connsiteY65" fmla="*/ 6639850 h 6858000"/>
              <a:gd name="connsiteX66" fmla="*/ 7904625 w 10655455"/>
              <a:gd name="connsiteY66" fmla="*/ 6823844 h 6858000"/>
              <a:gd name="connsiteX67" fmla="*/ 7884791 w 10655455"/>
              <a:gd name="connsiteY67" fmla="*/ 6858000 h 6858000"/>
              <a:gd name="connsiteX68" fmla="*/ 0 w 10655455"/>
              <a:gd name="connsiteY68" fmla="*/ 6858000 h 6858000"/>
              <a:gd name="connsiteX69" fmla="*/ 0 w 10655455"/>
              <a:gd name="connsiteY69" fmla="*/ 3635967 h 6858000"/>
              <a:gd name="connsiteX70" fmla="*/ 27177 w 10655455"/>
              <a:gd name="connsiteY70" fmla="*/ 3588964 h 6858000"/>
              <a:gd name="connsiteX71" fmla="*/ 693065 w 10655455"/>
              <a:gd name="connsiteY71" fmla="*/ 2437296 h 6858000"/>
              <a:gd name="connsiteX72" fmla="*/ 1321854 w 10655455"/>
              <a:gd name="connsiteY72" fmla="*/ 2071857 h 6858000"/>
              <a:gd name="connsiteX73" fmla="*/ 6786399 w 10655455"/>
              <a:gd name="connsiteY73" fmla="*/ 753840 h 6858000"/>
              <a:gd name="connsiteX74" fmla="*/ 8025968 w 10655455"/>
              <a:gd name="connsiteY74" fmla="*/ 753840 h 6858000"/>
              <a:gd name="connsiteX75" fmla="*/ 8216053 w 10655455"/>
              <a:gd name="connsiteY75" fmla="*/ 865869 h 6858000"/>
              <a:gd name="connsiteX76" fmla="*/ 8837177 w 10655455"/>
              <a:gd name="connsiteY76" fmla="*/ 1935484 h 6858000"/>
              <a:gd name="connsiteX77" fmla="*/ 8837177 w 10655455"/>
              <a:gd name="connsiteY77" fmla="*/ 2154207 h 6858000"/>
              <a:gd name="connsiteX78" fmla="*/ 8216053 w 10655455"/>
              <a:gd name="connsiteY78" fmla="*/ 3223823 h 6858000"/>
              <a:gd name="connsiteX79" fmla="*/ 8025968 w 10655455"/>
              <a:gd name="connsiteY79" fmla="*/ 3335852 h 6858000"/>
              <a:gd name="connsiteX80" fmla="*/ 6786399 w 10655455"/>
              <a:gd name="connsiteY80" fmla="*/ 3335852 h 6858000"/>
              <a:gd name="connsiteX81" fmla="*/ 6593637 w 10655455"/>
              <a:gd name="connsiteY81" fmla="*/ 3223823 h 6858000"/>
              <a:gd name="connsiteX82" fmla="*/ 5975192 w 10655455"/>
              <a:gd name="connsiteY82" fmla="*/ 2154207 h 6858000"/>
              <a:gd name="connsiteX83" fmla="*/ 5975192 w 10655455"/>
              <a:gd name="connsiteY83" fmla="*/ 1935484 h 6858000"/>
              <a:gd name="connsiteX84" fmla="*/ 6593637 w 10655455"/>
              <a:gd name="connsiteY84" fmla="*/ 865869 h 6858000"/>
              <a:gd name="connsiteX85" fmla="*/ 6786399 w 10655455"/>
              <a:gd name="connsiteY85" fmla="*/ 753840 h 6858000"/>
              <a:gd name="connsiteX86" fmla="*/ 0 w 10655455"/>
              <a:gd name="connsiteY86" fmla="*/ 0 h 6858000"/>
              <a:gd name="connsiteX87" fmla="*/ 6966294 w 10655455"/>
              <a:gd name="connsiteY87" fmla="*/ 0 h 6858000"/>
              <a:gd name="connsiteX88" fmla="*/ 6852387 w 10655455"/>
              <a:gd name="connsiteY88" fmla="*/ 196155 h 6858000"/>
              <a:gd name="connsiteX89" fmla="*/ 6043322 w 10655455"/>
              <a:gd name="connsiteY89" fmla="*/ 1589421 h 6858000"/>
              <a:gd name="connsiteX90" fmla="*/ 5423265 w 10655455"/>
              <a:gd name="connsiteY90" fmla="*/ 1954861 h 6858000"/>
              <a:gd name="connsiteX91" fmla="*/ 1379802 w 10655455"/>
              <a:gd name="connsiteY91" fmla="*/ 1954861 h 6858000"/>
              <a:gd name="connsiteX92" fmla="*/ 751013 w 10655455"/>
              <a:gd name="connsiteY92" fmla="*/ 1589421 h 6858000"/>
              <a:gd name="connsiteX93" fmla="*/ 1951 w 10655455"/>
              <a:gd name="connsiteY93" fmla="*/ 293901 h 6858000"/>
              <a:gd name="connsiteX94" fmla="*/ 0 w 10655455"/>
              <a:gd name="connsiteY94" fmla="*/ 29052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10655455" h="6858000">
                <a:moveTo>
                  <a:pt x="8526285" y="6283111"/>
                </a:moveTo>
                <a:cubicBezTo>
                  <a:pt x="8526285" y="6283111"/>
                  <a:pt x="8526285" y="6283111"/>
                  <a:pt x="10157124" y="6283111"/>
                </a:cubicBezTo>
                <a:cubicBezTo>
                  <a:pt x="10259271" y="6283111"/>
                  <a:pt x="10357896" y="6339261"/>
                  <a:pt x="10407209" y="6430504"/>
                </a:cubicBezTo>
                <a:cubicBezTo>
                  <a:pt x="10407209" y="6430504"/>
                  <a:pt x="10407209" y="6430504"/>
                  <a:pt x="10606716" y="6774068"/>
                </a:cubicBezTo>
                <a:lnTo>
                  <a:pt x="10655455" y="6858000"/>
                </a:lnTo>
                <a:lnTo>
                  <a:pt x="8025501" y="6858000"/>
                </a:lnTo>
                <a:lnTo>
                  <a:pt x="8129453" y="6678214"/>
                </a:lnTo>
                <a:cubicBezTo>
                  <a:pt x="8174148" y="6600912"/>
                  <a:pt x="8221824" y="6518457"/>
                  <a:pt x="8272677" y="6430504"/>
                </a:cubicBezTo>
                <a:cubicBezTo>
                  <a:pt x="8325512" y="6339261"/>
                  <a:pt x="8420615" y="6283111"/>
                  <a:pt x="8526285" y="6283111"/>
                </a:cubicBezTo>
                <a:close/>
                <a:moveTo>
                  <a:pt x="8508611" y="4776272"/>
                </a:moveTo>
                <a:cubicBezTo>
                  <a:pt x="8508611" y="4776272"/>
                  <a:pt x="8508611" y="4776272"/>
                  <a:pt x="9153763" y="4776272"/>
                </a:cubicBezTo>
                <a:cubicBezTo>
                  <a:pt x="9194173" y="4776272"/>
                  <a:pt x="9233188" y="4798484"/>
                  <a:pt x="9252696" y="4834580"/>
                </a:cubicBezTo>
                <a:cubicBezTo>
                  <a:pt x="9252696" y="4834580"/>
                  <a:pt x="9252696" y="4834580"/>
                  <a:pt x="9575969" y="5391278"/>
                </a:cubicBezTo>
                <a:cubicBezTo>
                  <a:pt x="9596871" y="5425985"/>
                  <a:pt x="9596871" y="5470409"/>
                  <a:pt x="9575969" y="5505116"/>
                </a:cubicBezTo>
                <a:cubicBezTo>
                  <a:pt x="9575969" y="5505116"/>
                  <a:pt x="9575969" y="5505116"/>
                  <a:pt x="9252696" y="6061815"/>
                </a:cubicBezTo>
                <a:cubicBezTo>
                  <a:pt x="9233188" y="6097909"/>
                  <a:pt x="9194173" y="6120122"/>
                  <a:pt x="9153763" y="6120122"/>
                </a:cubicBezTo>
                <a:cubicBezTo>
                  <a:pt x="9153763" y="6120122"/>
                  <a:pt x="9153763" y="6120122"/>
                  <a:pt x="8508611" y="6120122"/>
                </a:cubicBezTo>
                <a:cubicBezTo>
                  <a:pt x="8466808" y="6120122"/>
                  <a:pt x="8429186" y="6097909"/>
                  <a:pt x="8408284" y="6061815"/>
                </a:cubicBezTo>
                <a:cubicBezTo>
                  <a:pt x="8408284" y="6061815"/>
                  <a:pt x="8408284" y="6061815"/>
                  <a:pt x="8086404" y="5505116"/>
                </a:cubicBezTo>
                <a:cubicBezTo>
                  <a:pt x="8065503" y="5470409"/>
                  <a:pt x="8065503" y="5425985"/>
                  <a:pt x="8086404" y="5391278"/>
                </a:cubicBezTo>
                <a:cubicBezTo>
                  <a:pt x="8086404" y="5391278"/>
                  <a:pt x="8086404" y="5391278"/>
                  <a:pt x="8408284" y="4834580"/>
                </a:cubicBezTo>
                <a:cubicBezTo>
                  <a:pt x="8429186" y="4798484"/>
                  <a:pt x="8466808" y="4776272"/>
                  <a:pt x="8508611" y="4776272"/>
                </a:cubicBezTo>
                <a:close/>
                <a:moveTo>
                  <a:pt x="8438383" y="4182594"/>
                </a:moveTo>
                <a:cubicBezTo>
                  <a:pt x="8438383" y="4182594"/>
                  <a:pt x="8438383" y="4182594"/>
                  <a:pt x="8671249" y="4182594"/>
                </a:cubicBezTo>
                <a:cubicBezTo>
                  <a:pt x="8685834" y="4182594"/>
                  <a:pt x="8699916" y="4190612"/>
                  <a:pt x="8706958" y="4203640"/>
                </a:cubicBezTo>
                <a:cubicBezTo>
                  <a:pt x="8706958" y="4203640"/>
                  <a:pt x="8706958" y="4203640"/>
                  <a:pt x="8823642" y="4404579"/>
                </a:cubicBezTo>
                <a:cubicBezTo>
                  <a:pt x="8831187" y="4417106"/>
                  <a:pt x="8831187" y="4433141"/>
                  <a:pt x="8823642" y="4445668"/>
                </a:cubicBezTo>
                <a:cubicBezTo>
                  <a:pt x="8823642" y="4445668"/>
                  <a:pt x="8823642" y="4445668"/>
                  <a:pt x="8706958" y="4646606"/>
                </a:cubicBezTo>
                <a:cubicBezTo>
                  <a:pt x="8699916" y="4659635"/>
                  <a:pt x="8685834" y="4667652"/>
                  <a:pt x="8671249" y="4667652"/>
                </a:cubicBezTo>
                <a:cubicBezTo>
                  <a:pt x="8671249" y="4667652"/>
                  <a:pt x="8671249" y="4667652"/>
                  <a:pt x="8438383" y="4667652"/>
                </a:cubicBezTo>
                <a:cubicBezTo>
                  <a:pt x="8423295" y="4667652"/>
                  <a:pt x="8409715" y="4659635"/>
                  <a:pt x="8402170" y="4646606"/>
                </a:cubicBezTo>
                <a:cubicBezTo>
                  <a:pt x="8402170" y="4646606"/>
                  <a:pt x="8402170" y="4646606"/>
                  <a:pt x="8285989" y="4445668"/>
                </a:cubicBezTo>
                <a:cubicBezTo>
                  <a:pt x="8278445" y="4433141"/>
                  <a:pt x="8278445" y="4417106"/>
                  <a:pt x="8285989" y="4404579"/>
                </a:cubicBezTo>
                <a:cubicBezTo>
                  <a:pt x="8285989" y="4404579"/>
                  <a:pt x="8285989" y="4404579"/>
                  <a:pt x="8402170" y="4203640"/>
                </a:cubicBezTo>
                <a:cubicBezTo>
                  <a:pt x="8409715" y="4190612"/>
                  <a:pt x="8423295" y="4182594"/>
                  <a:pt x="8438383" y="4182594"/>
                </a:cubicBezTo>
                <a:close/>
                <a:moveTo>
                  <a:pt x="7678681" y="3459104"/>
                </a:moveTo>
                <a:cubicBezTo>
                  <a:pt x="7678681" y="3459104"/>
                  <a:pt x="7678681" y="3459104"/>
                  <a:pt x="8119685" y="3459104"/>
                </a:cubicBezTo>
                <a:cubicBezTo>
                  <a:pt x="8147308" y="3459104"/>
                  <a:pt x="8173978" y="3474287"/>
                  <a:pt x="8187313" y="3498961"/>
                </a:cubicBezTo>
                <a:cubicBezTo>
                  <a:pt x="8187313" y="3498961"/>
                  <a:pt x="8187313" y="3498961"/>
                  <a:pt x="8408292" y="3879501"/>
                </a:cubicBezTo>
                <a:cubicBezTo>
                  <a:pt x="8422579" y="3903225"/>
                  <a:pt x="8422579" y="3933593"/>
                  <a:pt x="8408292" y="3957318"/>
                </a:cubicBezTo>
                <a:cubicBezTo>
                  <a:pt x="8408292" y="3957318"/>
                  <a:pt x="8408292" y="3957318"/>
                  <a:pt x="8187313" y="4337857"/>
                </a:cubicBezTo>
                <a:cubicBezTo>
                  <a:pt x="8173978" y="4362531"/>
                  <a:pt x="8147308" y="4377714"/>
                  <a:pt x="8119685" y="4377714"/>
                </a:cubicBezTo>
                <a:cubicBezTo>
                  <a:pt x="8119685" y="4377714"/>
                  <a:pt x="8119685" y="4377714"/>
                  <a:pt x="7678681" y="4377714"/>
                </a:cubicBezTo>
                <a:cubicBezTo>
                  <a:pt x="7650106" y="4377714"/>
                  <a:pt x="7624388" y="4362531"/>
                  <a:pt x="7610101" y="4337857"/>
                </a:cubicBezTo>
                <a:cubicBezTo>
                  <a:pt x="7610101" y="4337857"/>
                  <a:pt x="7610101" y="4337857"/>
                  <a:pt x="7390076" y="3957318"/>
                </a:cubicBezTo>
                <a:cubicBezTo>
                  <a:pt x="7375787" y="3933593"/>
                  <a:pt x="7375787" y="3903225"/>
                  <a:pt x="7390076" y="3879501"/>
                </a:cubicBezTo>
                <a:cubicBezTo>
                  <a:pt x="7390076" y="3879501"/>
                  <a:pt x="7390076" y="3879501"/>
                  <a:pt x="7610101" y="3498961"/>
                </a:cubicBezTo>
                <a:cubicBezTo>
                  <a:pt x="7624388" y="3474287"/>
                  <a:pt x="7650106" y="3459104"/>
                  <a:pt x="7678681" y="3459104"/>
                </a:cubicBezTo>
                <a:close/>
                <a:moveTo>
                  <a:pt x="9108816" y="2082751"/>
                </a:moveTo>
                <a:cubicBezTo>
                  <a:pt x="9108816" y="2082751"/>
                  <a:pt x="9108816" y="2082751"/>
                  <a:pt x="9876937" y="2082751"/>
                </a:cubicBezTo>
                <a:cubicBezTo>
                  <a:pt x="9925048" y="2082751"/>
                  <a:pt x="9971500" y="2109197"/>
                  <a:pt x="9994727" y="2152172"/>
                </a:cubicBezTo>
                <a:cubicBezTo>
                  <a:pt x="9994727" y="2152172"/>
                  <a:pt x="9994727" y="2152172"/>
                  <a:pt x="10379617" y="2814978"/>
                </a:cubicBezTo>
                <a:cubicBezTo>
                  <a:pt x="10404502" y="2856301"/>
                  <a:pt x="10404502" y="2909193"/>
                  <a:pt x="10379617" y="2950515"/>
                </a:cubicBezTo>
                <a:cubicBezTo>
                  <a:pt x="10379617" y="2950515"/>
                  <a:pt x="10379617" y="2950515"/>
                  <a:pt x="9994727" y="3613321"/>
                </a:cubicBezTo>
                <a:cubicBezTo>
                  <a:pt x="9971500" y="3656296"/>
                  <a:pt x="9925048" y="3682742"/>
                  <a:pt x="9876937" y="3682742"/>
                </a:cubicBezTo>
                <a:cubicBezTo>
                  <a:pt x="9876937" y="3682742"/>
                  <a:pt x="9876937" y="3682742"/>
                  <a:pt x="9108816" y="3682742"/>
                </a:cubicBezTo>
                <a:cubicBezTo>
                  <a:pt x="9059045" y="3682742"/>
                  <a:pt x="9014252" y="3656296"/>
                  <a:pt x="8989367" y="3613321"/>
                </a:cubicBezTo>
                <a:cubicBezTo>
                  <a:pt x="8989367" y="3613321"/>
                  <a:pt x="8989367" y="3613321"/>
                  <a:pt x="8606137" y="2950515"/>
                </a:cubicBezTo>
                <a:cubicBezTo>
                  <a:pt x="8581251" y="2909193"/>
                  <a:pt x="8581251" y="2856301"/>
                  <a:pt x="8606137" y="2814978"/>
                </a:cubicBezTo>
                <a:cubicBezTo>
                  <a:pt x="8606137" y="2814978"/>
                  <a:pt x="8606137" y="2814978"/>
                  <a:pt x="8989367" y="2152172"/>
                </a:cubicBezTo>
                <a:cubicBezTo>
                  <a:pt x="9014252" y="2109197"/>
                  <a:pt x="9059045" y="2082751"/>
                  <a:pt x="9108816" y="2082751"/>
                </a:cubicBezTo>
                <a:close/>
                <a:moveTo>
                  <a:pt x="1321854" y="2071857"/>
                </a:moveTo>
                <a:cubicBezTo>
                  <a:pt x="1321854" y="2071857"/>
                  <a:pt x="1321854" y="2071857"/>
                  <a:pt x="5365317" y="2071857"/>
                </a:cubicBezTo>
                <a:cubicBezTo>
                  <a:pt x="5618580" y="2071857"/>
                  <a:pt x="5863108" y="2211072"/>
                  <a:pt x="5985373" y="2437296"/>
                </a:cubicBezTo>
                <a:cubicBezTo>
                  <a:pt x="5985373" y="2437296"/>
                  <a:pt x="5985373" y="2437296"/>
                  <a:pt x="8011470" y="5926372"/>
                </a:cubicBezTo>
                <a:cubicBezTo>
                  <a:pt x="8142468" y="6143896"/>
                  <a:pt x="8142468" y="6422327"/>
                  <a:pt x="8011470" y="6639850"/>
                </a:cubicBezTo>
                <a:cubicBezTo>
                  <a:pt x="8011470" y="6639850"/>
                  <a:pt x="8011470" y="6639850"/>
                  <a:pt x="7904625" y="6823844"/>
                </a:cubicBezTo>
                <a:lnTo>
                  <a:pt x="7884791" y="6858000"/>
                </a:lnTo>
                <a:lnTo>
                  <a:pt x="0" y="6858000"/>
                </a:lnTo>
                <a:lnTo>
                  <a:pt x="0" y="3635967"/>
                </a:lnTo>
                <a:lnTo>
                  <a:pt x="27177" y="3588964"/>
                </a:lnTo>
                <a:cubicBezTo>
                  <a:pt x="220245" y="3255048"/>
                  <a:pt x="440895" y="2873431"/>
                  <a:pt x="693065" y="2437296"/>
                </a:cubicBezTo>
                <a:cubicBezTo>
                  <a:pt x="824063" y="2211072"/>
                  <a:pt x="1059859" y="2071857"/>
                  <a:pt x="1321854" y="2071857"/>
                </a:cubicBezTo>
                <a:close/>
                <a:moveTo>
                  <a:pt x="6786399" y="753840"/>
                </a:moveTo>
                <a:cubicBezTo>
                  <a:pt x="6786399" y="753840"/>
                  <a:pt x="6786399" y="753840"/>
                  <a:pt x="8025968" y="753840"/>
                </a:cubicBezTo>
                <a:cubicBezTo>
                  <a:pt x="8103608" y="753840"/>
                  <a:pt x="8178571" y="796518"/>
                  <a:pt x="8216053" y="865869"/>
                </a:cubicBezTo>
                <a:cubicBezTo>
                  <a:pt x="8216053" y="865869"/>
                  <a:pt x="8216053" y="865869"/>
                  <a:pt x="8837177" y="1935484"/>
                </a:cubicBezTo>
                <a:cubicBezTo>
                  <a:pt x="8877335" y="2002169"/>
                  <a:pt x="8877335" y="2087523"/>
                  <a:pt x="8837177" y="2154207"/>
                </a:cubicBezTo>
                <a:cubicBezTo>
                  <a:pt x="8837177" y="2154207"/>
                  <a:pt x="8837177" y="2154207"/>
                  <a:pt x="8216053" y="3223823"/>
                </a:cubicBezTo>
                <a:cubicBezTo>
                  <a:pt x="8178571" y="3293174"/>
                  <a:pt x="8103608" y="3335852"/>
                  <a:pt x="8025968" y="3335852"/>
                </a:cubicBezTo>
                <a:cubicBezTo>
                  <a:pt x="8025968" y="3335852"/>
                  <a:pt x="8025968" y="3335852"/>
                  <a:pt x="6786399" y="3335852"/>
                </a:cubicBezTo>
                <a:cubicBezTo>
                  <a:pt x="6706082" y="3335852"/>
                  <a:pt x="6633796" y="3293174"/>
                  <a:pt x="6593637" y="3223823"/>
                </a:cubicBezTo>
                <a:cubicBezTo>
                  <a:pt x="6593637" y="3223823"/>
                  <a:pt x="6593637" y="3223823"/>
                  <a:pt x="5975192" y="2154207"/>
                </a:cubicBezTo>
                <a:cubicBezTo>
                  <a:pt x="5935033" y="2087523"/>
                  <a:pt x="5935033" y="2002169"/>
                  <a:pt x="5975192" y="1935484"/>
                </a:cubicBezTo>
                <a:cubicBezTo>
                  <a:pt x="5975192" y="1935484"/>
                  <a:pt x="5975192" y="1935484"/>
                  <a:pt x="6593637" y="865869"/>
                </a:cubicBezTo>
                <a:cubicBezTo>
                  <a:pt x="6633796" y="796518"/>
                  <a:pt x="6706082" y="753840"/>
                  <a:pt x="6786399" y="753840"/>
                </a:cubicBezTo>
                <a:close/>
                <a:moveTo>
                  <a:pt x="0" y="0"/>
                </a:moveTo>
                <a:lnTo>
                  <a:pt x="6966294" y="0"/>
                </a:lnTo>
                <a:lnTo>
                  <a:pt x="6852387" y="196155"/>
                </a:lnTo>
                <a:cubicBezTo>
                  <a:pt x="6627011" y="584267"/>
                  <a:pt x="6359899" y="1044253"/>
                  <a:pt x="6043322" y="1589421"/>
                </a:cubicBezTo>
                <a:cubicBezTo>
                  <a:pt x="5921057" y="1815646"/>
                  <a:pt x="5676528" y="1954861"/>
                  <a:pt x="5423265" y="1954861"/>
                </a:cubicBezTo>
                <a:cubicBezTo>
                  <a:pt x="5423265" y="1954861"/>
                  <a:pt x="5423265" y="1954861"/>
                  <a:pt x="1379802" y="1954861"/>
                </a:cubicBezTo>
                <a:cubicBezTo>
                  <a:pt x="1117807" y="1954861"/>
                  <a:pt x="882012" y="1815646"/>
                  <a:pt x="751013" y="1589421"/>
                </a:cubicBezTo>
                <a:cubicBezTo>
                  <a:pt x="751013" y="1589421"/>
                  <a:pt x="751013" y="1589421"/>
                  <a:pt x="1951" y="293901"/>
                </a:cubicBezTo>
                <a:lnTo>
                  <a:pt x="0" y="290527"/>
                </a:lnTo>
                <a:close/>
              </a:path>
            </a:pathLst>
          </a:custGeom>
        </p:spPr>
      </p:pic>
      <p:pic>
        <p:nvPicPr>
          <p:cNvPr id="3" name="logo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9255" y="5249361"/>
            <a:ext cx="872864" cy="61613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883330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260860" y="5373216"/>
            <a:ext cx="7776864" cy="504056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rgbClr val="C00000"/>
                </a:solidFill>
              </a:rPr>
              <a:t>Vineyard of </a:t>
            </a:r>
            <a:r>
              <a:rPr lang="en-US" sz="3200" dirty="0" err="1">
                <a:solidFill>
                  <a:srgbClr val="C00000"/>
                </a:solidFill>
              </a:rPr>
              <a:t>mavrodaphe</a:t>
            </a:r>
            <a:endParaRPr lang="el-GR" sz="3200" dirty="0">
              <a:solidFill>
                <a:srgbClr val="C00000"/>
              </a:solidFill>
            </a:endParaRPr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260860" y="5877272"/>
            <a:ext cx="8208912" cy="804862"/>
          </a:xfrm>
        </p:spPr>
        <p:txBody>
          <a:bodyPr>
            <a:normAutofit fontScale="85000" lnSpcReduction="10000"/>
          </a:bodyPr>
          <a:lstStyle/>
          <a:p>
            <a:pPr hangingPunct="0"/>
            <a:r>
              <a:rPr lang="en-US" sz="3300" i="1" dirty="0"/>
              <a:t>Unique wine fresh dry </a:t>
            </a:r>
            <a:r>
              <a:rPr lang="en-US" sz="3300" i="1" dirty="0" err="1"/>
              <a:t>Mavrodaphne</a:t>
            </a:r>
            <a:r>
              <a:rPr lang="en-US" sz="3300" i="1" dirty="0"/>
              <a:t>, </a:t>
            </a:r>
            <a:r>
              <a:rPr lang="en-GB" sz="3300" i="1" dirty="0">
                <a:ea typeface="Tahoma" pitchFamily="34" charset="0"/>
                <a:cs typeface="Tahoma" pitchFamily="34" charset="0"/>
              </a:rPr>
              <a:t>altitude 450 m.</a:t>
            </a:r>
            <a:endParaRPr lang="en-US" sz="3300" i="1" dirty="0"/>
          </a:p>
          <a:p>
            <a:pPr hangingPunct="0"/>
            <a:endParaRPr lang="en-US" i="1" dirty="0"/>
          </a:p>
          <a:p>
            <a:endParaRPr lang="el-GR" dirty="0"/>
          </a:p>
        </p:txBody>
      </p:sp>
      <p:pic>
        <p:nvPicPr>
          <p:cNvPr id="5" name="Θέση εικόνας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24" b="8024"/>
          <a:stretch>
            <a:fillRect/>
          </a:stretch>
        </p:blipFill>
        <p:spPr>
          <a:xfrm>
            <a:off x="0" y="0"/>
            <a:ext cx="9144000" cy="52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4187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923702"/>
          </a:xfrm>
        </p:spPr>
        <p:txBody>
          <a:bodyPr>
            <a:normAutofit/>
          </a:bodyPr>
          <a:lstStyle/>
          <a:p>
            <a:r>
              <a:rPr lang="en-US" sz="3200" spc="150" dirty="0">
                <a:solidFill>
                  <a:srgbClr val="C00000"/>
                </a:solidFill>
              </a:rPr>
              <a:t>LAURA NERA </a:t>
            </a:r>
            <a:endParaRPr lang="el-GR" sz="3200" spc="150" dirty="0">
              <a:solidFill>
                <a:srgbClr val="C00000"/>
              </a:solidFill>
            </a:endParaRPr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908720"/>
            <a:ext cx="2520280" cy="5217442"/>
          </a:xfrm>
        </p:spPr>
      </p:pic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5050904" cy="4946228"/>
          </a:xfrm>
        </p:spPr>
        <p:txBody>
          <a:bodyPr>
            <a:normAutofit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Fresh and dry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Deep red purple </a:t>
            </a:r>
            <a:r>
              <a:rPr lang="en-US" sz="2800" dirty="0" err="1"/>
              <a:t>colour</a:t>
            </a:r>
            <a:r>
              <a:rPr lang="en-US" sz="2800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Aromas of plum, sour cherry </a:t>
            </a:r>
            <a:r>
              <a:rPr lang="en-US" sz="2800" dirty="0" err="1"/>
              <a:t>herbes</a:t>
            </a:r>
            <a:r>
              <a:rPr lang="en-US" sz="2800" dirty="0"/>
              <a:t>, laurel </a:t>
            </a:r>
            <a:r>
              <a:rPr lang="en-US" sz="2800" dirty="0" err="1"/>
              <a:t>leaves,fine</a:t>
            </a:r>
            <a:r>
              <a:rPr lang="en-US" sz="2800" dirty="0"/>
              <a:t> spices</a:t>
            </a:r>
          </a:p>
          <a:p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Soft on the palate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Delicate </a:t>
            </a:r>
            <a:r>
              <a:rPr lang="en-US" sz="2800" dirty="0" err="1"/>
              <a:t>tanins</a:t>
            </a:r>
            <a:r>
              <a:rPr lang="en-US" sz="2800" dirty="0"/>
              <a:t>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  <a:p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sz="2800" dirty="0"/>
          </a:p>
        </p:txBody>
      </p:sp>
    </p:spTree>
    <p:extLst>
      <p:ext uri="{BB962C8B-B14F-4D97-AF65-F5344CB8AC3E}">
        <p14:creationId xmlns:p14="http://schemas.microsoft.com/office/powerpoint/2010/main" val="28535073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97662" y="1067531"/>
            <a:ext cx="8579095" cy="138319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9763" y="1182409"/>
            <a:ext cx="8354891" cy="697835"/>
          </a:xfrm>
        </p:spPr>
        <p:txBody>
          <a:bodyPr vert="horz" lIns="68580" tIns="34290" rIns="68580" bIns="34290" rtlCol="0" anchor="b">
            <a:normAutofit/>
          </a:bodyPr>
          <a:lstStyle/>
          <a:p>
            <a:pPr algn="ctr"/>
            <a:r>
              <a:rPr lang="en-US" sz="4050">
                <a:solidFill>
                  <a:srgbClr val="FFFFFF"/>
                </a:solidFill>
              </a:rPr>
              <a:t>Where we are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672559" y="1998969"/>
            <a:ext cx="58293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5835" y="2565601"/>
            <a:ext cx="2496024" cy="2998228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587209" y="2804877"/>
            <a:ext cx="0" cy="27432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315" y="2565601"/>
            <a:ext cx="4234067" cy="2982476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H="1">
            <a:off x="5750170" y="3300906"/>
            <a:ext cx="2006465" cy="70830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785929" y="3064702"/>
            <a:ext cx="1138197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 err="1"/>
              <a:t>Egio</a:t>
            </a:r>
            <a:r>
              <a:rPr lang="en-US" sz="1350" dirty="0"/>
              <a:t>,</a:t>
            </a:r>
          </a:p>
          <a:p>
            <a:r>
              <a:rPr lang="en-US" sz="1350" dirty="0"/>
              <a:t>Peloponnese,</a:t>
            </a:r>
          </a:p>
          <a:p>
            <a:r>
              <a:rPr lang="en-US" sz="1350" dirty="0"/>
              <a:t>Greece</a:t>
            </a:r>
          </a:p>
        </p:txBody>
      </p:sp>
      <p:pic>
        <p:nvPicPr>
          <p:cNvPr id="13" name="logo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0523" y="5063677"/>
            <a:ext cx="686234" cy="4844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689729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05" r="5401" b="-1"/>
          <a:stretch/>
        </p:blipFill>
        <p:spPr>
          <a:xfrm>
            <a:off x="1143002" y="857256"/>
            <a:ext cx="5993693" cy="5143495"/>
          </a:xfrm>
          <a:custGeom>
            <a:avLst/>
            <a:gdLst>
              <a:gd name="connsiteX0" fmla="*/ 8526285 w 10655455"/>
              <a:gd name="connsiteY0" fmla="*/ 6283111 h 6858000"/>
              <a:gd name="connsiteX1" fmla="*/ 10157124 w 10655455"/>
              <a:gd name="connsiteY1" fmla="*/ 6283111 h 6858000"/>
              <a:gd name="connsiteX2" fmla="*/ 10407209 w 10655455"/>
              <a:gd name="connsiteY2" fmla="*/ 6430504 h 6858000"/>
              <a:gd name="connsiteX3" fmla="*/ 10606716 w 10655455"/>
              <a:gd name="connsiteY3" fmla="*/ 6774068 h 6858000"/>
              <a:gd name="connsiteX4" fmla="*/ 10655455 w 10655455"/>
              <a:gd name="connsiteY4" fmla="*/ 6858000 h 6858000"/>
              <a:gd name="connsiteX5" fmla="*/ 8025501 w 10655455"/>
              <a:gd name="connsiteY5" fmla="*/ 6858000 h 6858000"/>
              <a:gd name="connsiteX6" fmla="*/ 8129453 w 10655455"/>
              <a:gd name="connsiteY6" fmla="*/ 6678214 h 6858000"/>
              <a:gd name="connsiteX7" fmla="*/ 8272677 w 10655455"/>
              <a:gd name="connsiteY7" fmla="*/ 6430504 h 6858000"/>
              <a:gd name="connsiteX8" fmla="*/ 8526285 w 10655455"/>
              <a:gd name="connsiteY8" fmla="*/ 6283111 h 6858000"/>
              <a:gd name="connsiteX9" fmla="*/ 8508611 w 10655455"/>
              <a:gd name="connsiteY9" fmla="*/ 4776272 h 6858000"/>
              <a:gd name="connsiteX10" fmla="*/ 9153763 w 10655455"/>
              <a:gd name="connsiteY10" fmla="*/ 4776272 h 6858000"/>
              <a:gd name="connsiteX11" fmla="*/ 9252696 w 10655455"/>
              <a:gd name="connsiteY11" fmla="*/ 4834580 h 6858000"/>
              <a:gd name="connsiteX12" fmla="*/ 9575969 w 10655455"/>
              <a:gd name="connsiteY12" fmla="*/ 5391278 h 6858000"/>
              <a:gd name="connsiteX13" fmla="*/ 9575969 w 10655455"/>
              <a:gd name="connsiteY13" fmla="*/ 5505116 h 6858000"/>
              <a:gd name="connsiteX14" fmla="*/ 9252696 w 10655455"/>
              <a:gd name="connsiteY14" fmla="*/ 6061815 h 6858000"/>
              <a:gd name="connsiteX15" fmla="*/ 9153763 w 10655455"/>
              <a:gd name="connsiteY15" fmla="*/ 6120122 h 6858000"/>
              <a:gd name="connsiteX16" fmla="*/ 8508611 w 10655455"/>
              <a:gd name="connsiteY16" fmla="*/ 6120122 h 6858000"/>
              <a:gd name="connsiteX17" fmla="*/ 8408284 w 10655455"/>
              <a:gd name="connsiteY17" fmla="*/ 6061815 h 6858000"/>
              <a:gd name="connsiteX18" fmla="*/ 8086404 w 10655455"/>
              <a:gd name="connsiteY18" fmla="*/ 5505116 h 6858000"/>
              <a:gd name="connsiteX19" fmla="*/ 8086404 w 10655455"/>
              <a:gd name="connsiteY19" fmla="*/ 5391278 h 6858000"/>
              <a:gd name="connsiteX20" fmla="*/ 8408284 w 10655455"/>
              <a:gd name="connsiteY20" fmla="*/ 4834580 h 6858000"/>
              <a:gd name="connsiteX21" fmla="*/ 8508611 w 10655455"/>
              <a:gd name="connsiteY21" fmla="*/ 4776272 h 6858000"/>
              <a:gd name="connsiteX22" fmla="*/ 8438383 w 10655455"/>
              <a:gd name="connsiteY22" fmla="*/ 4182594 h 6858000"/>
              <a:gd name="connsiteX23" fmla="*/ 8671249 w 10655455"/>
              <a:gd name="connsiteY23" fmla="*/ 4182594 h 6858000"/>
              <a:gd name="connsiteX24" fmla="*/ 8706958 w 10655455"/>
              <a:gd name="connsiteY24" fmla="*/ 4203640 h 6858000"/>
              <a:gd name="connsiteX25" fmla="*/ 8823642 w 10655455"/>
              <a:gd name="connsiteY25" fmla="*/ 4404579 h 6858000"/>
              <a:gd name="connsiteX26" fmla="*/ 8823642 w 10655455"/>
              <a:gd name="connsiteY26" fmla="*/ 4445668 h 6858000"/>
              <a:gd name="connsiteX27" fmla="*/ 8706958 w 10655455"/>
              <a:gd name="connsiteY27" fmla="*/ 4646606 h 6858000"/>
              <a:gd name="connsiteX28" fmla="*/ 8671249 w 10655455"/>
              <a:gd name="connsiteY28" fmla="*/ 4667652 h 6858000"/>
              <a:gd name="connsiteX29" fmla="*/ 8438383 w 10655455"/>
              <a:gd name="connsiteY29" fmla="*/ 4667652 h 6858000"/>
              <a:gd name="connsiteX30" fmla="*/ 8402170 w 10655455"/>
              <a:gd name="connsiteY30" fmla="*/ 4646606 h 6858000"/>
              <a:gd name="connsiteX31" fmla="*/ 8285989 w 10655455"/>
              <a:gd name="connsiteY31" fmla="*/ 4445668 h 6858000"/>
              <a:gd name="connsiteX32" fmla="*/ 8285989 w 10655455"/>
              <a:gd name="connsiteY32" fmla="*/ 4404579 h 6858000"/>
              <a:gd name="connsiteX33" fmla="*/ 8402170 w 10655455"/>
              <a:gd name="connsiteY33" fmla="*/ 4203640 h 6858000"/>
              <a:gd name="connsiteX34" fmla="*/ 8438383 w 10655455"/>
              <a:gd name="connsiteY34" fmla="*/ 4182594 h 6858000"/>
              <a:gd name="connsiteX35" fmla="*/ 7678681 w 10655455"/>
              <a:gd name="connsiteY35" fmla="*/ 3459104 h 6858000"/>
              <a:gd name="connsiteX36" fmla="*/ 8119685 w 10655455"/>
              <a:gd name="connsiteY36" fmla="*/ 3459104 h 6858000"/>
              <a:gd name="connsiteX37" fmla="*/ 8187313 w 10655455"/>
              <a:gd name="connsiteY37" fmla="*/ 3498961 h 6858000"/>
              <a:gd name="connsiteX38" fmla="*/ 8408292 w 10655455"/>
              <a:gd name="connsiteY38" fmla="*/ 3879501 h 6858000"/>
              <a:gd name="connsiteX39" fmla="*/ 8408292 w 10655455"/>
              <a:gd name="connsiteY39" fmla="*/ 3957318 h 6858000"/>
              <a:gd name="connsiteX40" fmla="*/ 8187313 w 10655455"/>
              <a:gd name="connsiteY40" fmla="*/ 4337857 h 6858000"/>
              <a:gd name="connsiteX41" fmla="*/ 8119685 w 10655455"/>
              <a:gd name="connsiteY41" fmla="*/ 4377714 h 6858000"/>
              <a:gd name="connsiteX42" fmla="*/ 7678681 w 10655455"/>
              <a:gd name="connsiteY42" fmla="*/ 4377714 h 6858000"/>
              <a:gd name="connsiteX43" fmla="*/ 7610101 w 10655455"/>
              <a:gd name="connsiteY43" fmla="*/ 4337857 h 6858000"/>
              <a:gd name="connsiteX44" fmla="*/ 7390076 w 10655455"/>
              <a:gd name="connsiteY44" fmla="*/ 3957318 h 6858000"/>
              <a:gd name="connsiteX45" fmla="*/ 7390076 w 10655455"/>
              <a:gd name="connsiteY45" fmla="*/ 3879501 h 6858000"/>
              <a:gd name="connsiteX46" fmla="*/ 7610101 w 10655455"/>
              <a:gd name="connsiteY46" fmla="*/ 3498961 h 6858000"/>
              <a:gd name="connsiteX47" fmla="*/ 7678681 w 10655455"/>
              <a:gd name="connsiteY47" fmla="*/ 3459104 h 6858000"/>
              <a:gd name="connsiteX48" fmla="*/ 9108816 w 10655455"/>
              <a:gd name="connsiteY48" fmla="*/ 2082751 h 6858000"/>
              <a:gd name="connsiteX49" fmla="*/ 9876937 w 10655455"/>
              <a:gd name="connsiteY49" fmla="*/ 2082751 h 6858000"/>
              <a:gd name="connsiteX50" fmla="*/ 9994727 w 10655455"/>
              <a:gd name="connsiteY50" fmla="*/ 2152172 h 6858000"/>
              <a:gd name="connsiteX51" fmla="*/ 10379617 w 10655455"/>
              <a:gd name="connsiteY51" fmla="*/ 2814978 h 6858000"/>
              <a:gd name="connsiteX52" fmla="*/ 10379617 w 10655455"/>
              <a:gd name="connsiteY52" fmla="*/ 2950515 h 6858000"/>
              <a:gd name="connsiteX53" fmla="*/ 9994727 w 10655455"/>
              <a:gd name="connsiteY53" fmla="*/ 3613321 h 6858000"/>
              <a:gd name="connsiteX54" fmla="*/ 9876937 w 10655455"/>
              <a:gd name="connsiteY54" fmla="*/ 3682742 h 6858000"/>
              <a:gd name="connsiteX55" fmla="*/ 9108816 w 10655455"/>
              <a:gd name="connsiteY55" fmla="*/ 3682742 h 6858000"/>
              <a:gd name="connsiteX56" fmla="*/ 8989367 w 10655455"/>
              <a:gd name="connsiteY56" fmla="*/ 3613321 h 6858000"/>
              <a:gd name="connsiteX57" fmla="*/ 8606137 w 10655455"/>
              <a:gd name="connsiteY57" fmla="*/ 2950515 h 6858000"/>
              <a:gd name="connsiteX58" fmla="*/ 8606137 w 10655455"/>
              <a:gd name="connsiteY58" fmla="*/ 2814978 h 6858000"/>
              <a:gd name="connsiteX59" fmla="*/ 8989367 w 10655455"/>
              <a:gd name="connsiteY59" fmla="*/ 2152172 h 6858000"/>
              <a:gd name="connsiteX60" fmla="*/ 9108816 w 10655455"/>
              <a:gd name="connsiteY60" fmla="*/ 2082751 h 6858000"/>
              <a:gd name="connsiteX61" fmla="*/ 1321854 w 10655455"/>
              <a:gd name="connsiteY61" fmla="*/ 2071857 h 6858000"/>
              <a:gd name="connsiteX62" fmla="*/ 5365317 w 10655455"/>
              <a:gd name="connsiteY62" fmla="*/ 2071857 h 6858000"/>
              <a:gd name="connsiteX63" fmla="*/ 5985373 w 10655455"/>
              <a:gd name="connsiteY63" fmla="*/ 2437296 h 6858000"/>
              <a:gd name="connsiteX64" fmla="*/ 8011470 w 10655455"/>
              <a:gd name="connsiteY64" fmla="*/ 5926372 h 6858000"/>
              <a:gd name="connsiteX65" fmla="*/ 8011470 w 10655455"/>
              <a:gd name="connsiteY65" fmla="*/ 6639850 h 6858000"/>
              <a:gd name="connsiteX66" fmla="*/ 7904625 w 10655455"/>
              <a:gd name="connsiteY66" fmla="*/ 6823844 h 6858000"/>
              <a:gd name="connsiteX67" fmla="*/ 7884791 w 10655455"/>
              <a:gd name="connsiteY67" fmla="*/ 6858000 h 6858000"/>
              <a:gd name="connsiteX68" fmla="*/ 0 w 10655455"/>
              <a:gd name="connsiteY68" fmla="*/ 6858000 h 6858000"/>
              <a:gd name="connsiteX69" fmla="*/ 0 w 10655455"/>
              <a:gd name="connsiteY69" fmla="*/ 3635967 h 6858000"/>
              <a:gd name="connsiteX70" fmla="*/ 27177 w 10655455"/>
              <a:gd name="connsiteY70" fmla="*/ 3588964 h 6858000"/>
              <a:gd name="connsiteX71" fmla="*/ 693065 w 10655455"/>
              <a:gd name="connsiteY71" fmla="*/ 2437296 h 6858000"/>
              <a:gd name="connsiteX72" fmla="*/ 1321854 w 10655455"/>
              <a:gd name="connsiteY72" fmla="*/ 2071857 h 6858000"/>
              <a:gd name="connsiteX73" fmla="*/ 6786399 w 10655455"/>
              <a:gd name="connsiteY73" fmla="*/ 753840 h 6858000"/>
              <a:gd name="connsiteX74" fmla="*/ 8025968 w 10655455"/>
              <a:gd name="connsiteY74" fmla="*/ 753840 h 6858000"/>
              <a:gd name="connsiteX75" fmla="*/ 8216053 w 10655455"/>
              <a:gd name="connsiteY75" fmla="*/ 865869 h 6858000"/>
              <a:gd name="connsiteX76" fmla="*/ 8837177 w 10655455"/>
              <a:gd name="connsiteY76" fmla="*/ 1935484 h 6858000"/>
              <a:gd name="connsiteX77" fmla="*/ 8837177 w 10655455"/>
              <a:gd name="connsiteY77" fmla="*/ 2154207 h 6858000"/>
              <a:gd name="connsiteX78" fmla="*/ 8216053 w 10655455"/>
              <a:gd name="connsiteY78" fmla="*/ 3223823 h 6858000"/>
              <a:gd name="connsiteX79" fmla="*/ 8025968 w 10655455"/>
              <a:gd name="connsiteY79" fmla="*/ 3335852 h 6858000"/>
              <a:gd name="connsiteX80" fmla="*/ 6786399 w 10655455"/>
              <a:gd name="connsiteY80" fmla="*/ 3335852 h 6858000"/>
              <a:gd name="connsiteX81" fmla="*/ 6593637 w 10655455"/>
              <a:gd name="connsiteY81" fmla="*/ 3223823 h 6858000"/>
              <a:gd name="connsiteX82" fmla="*/ 5975192 w 10655455"/>
              <a:gd name="connsiteY82" fmla="*/ 2154207 h 6858000"/>
              <a:gd name="connsiteX83" fmla="*/ 5975192 w 10655455"/>
              <a:gd name="connsiteY83" fmla="*/ 1935484 h 6858000"/>
              <a:gd name="connsiteX84" fmla="*/ 6593637 w 10655455"/>
              <a:gd name="connsiteY84" fmla="*/ 865869 h 6858000"/>
              <a:gd name="connsiteX85" fmla="*/ 6786399 w 10655455"/>
              <a:gd name="connsiteY85" fmla="*/ 753840 h 6858000"/>
              <a:gd name="connsiteX86" fmla="*/ 0 w 10655455"/>
              <a:gd name="connsiteY86" fmla="*/ 0 h 6858000"/>
              <a:gd name="connsiteX87" fmla="*/ 6966294 w 10655455"/>
              <a:gd name="connsiteY87" fmla="*/ 0 h 6858000"/>
              <a:gd name="connsiteX88" fmla="*/ 6852387 w 10655455"/>
              <a:gd name="connsiteY88" fmla="*/ 196155 h 6858000"/>
              <a:gd name="connsiteX89" fmla="*/ 6043322 w 10655455"/>
              <a:gd name="connsiteY89" fmla="*/ 1589421 h 6858000"/>
              <a:gd name="connsiteX90" fmla="*/ 5423265 w 10655455"/>
              <a:gd name="connsiteY90" fmla="*/ 1954861 h 6858000"/>
              <a:gd name="connsiteX91" fmla="*/ 1379802 w 10655455"/>
              <a:gd name="connsiteY91" fmla="*/ 1954861 h 6858000"/>
              <a:gd name="connsiteX92" fmla="*/ 751013 w 10655455"/>
              <a:gd name="connsiteY92" fmla="*/ 1589421 h 6858000"/>
              <a:gd name="connsiteX93" fmla="*/ 1951 w 10655455"/>
              <a:gd name="connsiteY93" fmla="*/ 293901 h 6858000"/>
              <a:gd name="connsiteX94" fmla="*/ 0 w 10655455"/>
              <a:gd name="connsiteY94" fmla="*/ 29052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10655455" h="6858000">
                <a:moveTo>
                  <a:pt x="8526285" y="6283111"/>
                </a:moveTo>
                <a:cubicBezTo>
                  <a:pt x="8526285" y="6283111"/>
                  <a:pt x="8526285" y="6283111"/>
                  <a:pt x="10157124" y="6283111"/>
                </a:cubicBezTo>
                <a:cubicBezTo>
                  <a:pt x="10259271" y="6283111"/>
                  <a:pt x="10357896" y="6339261"/>
                  <a:pt x="10407209" y="6430504"/>
                </a:cubicBezTo>
                <a:cubicBezTo>
                  <a:pt x="10407209" y="6430504"/>
                  <a:pt x="10407209" y="6430504"/>
                  <a:pt x="10606716" y="6774068"/>
                </a:cubicBezTo>
                <a:lnTo>
                  <a:pt x="10655455" y="6858000"/>
                </a:lnTo>
                <a:lnTo>
                  <a:pt x="8025501" y="6858000"/>
                </a:lnTo>
                <a:lnTo>
                  <a:pt x="8129453" y="6678214"/>
                </a:lnTo>
                <a:cubicBezTo>
                  <a:pt x="8174148" y="6600912"/>
                  <a:pt x="8221824" y="6518457"/>
                  <a:pt x="8272677" y="6430504"/>
                </a:cubicBezTo>
                <a:cubicBezTo>
                  <a:pt x="8325512" y="6339261"/>
                  <a:pt x="8420615" y="6283111"/>
                  <a:pt x="8526285" y="6283111"/>
                </a:cubicBezTo>
                <a:close/>
                <a:moveTo>
                  <a:pt x="8508611" y="4776272"/>
                </a:moveTo>
                <a:cubicBezTo>
                  <a:pt x="8508611" y="4776272"/>
                  <a:pt x="8508611" y="4776272"/>
                  <a:pt x="9153763" y="4776272"/>
                </a:cubicBezTo>
                <a:cubicBezTo>
                  <a:pt x="9194173" y="4776272"/>
                  <a:pt x="9233188" y="4798484"/>
                  <a:pt x="9252696" y="4834580"/>
                </a:cubicBezTo>
                <a:cubicBezTo>
                  <a:pt x="9252696" y="4834580"/>
                  <a:pt x="9252696" y="4834580"/>
                  <a:pt x="9575969" y="5391278"/>
                </a:cubicBezTo>
                <a:cubicBezTo>
                  <a:pt x="9596871" y="5425985"/>
                  <a:pt x="9596871" y="5470409"/>
                  <a:pt x="9575969" y="5505116"/>
                </a:cubicBezTo>
                <a:cubicBezTo>
                  <a:pt x="9575969" y="5505116"/>
                  <a:pt x="9575969" y="5505116"/>
                  <a:pt x="9252696" y="6061815"/>
                </a:cubicBezTo>
                <a:cubicBezTo>
                  <a:pt x="9233188" y="6097909"/>
                  <a:pt x="9194173" y="6120122"/>
                  <a:pt x="9153763" y="6120122"/>
                </a:cubicBezTo>
                <a:cubicBezTo>
                  <a:pt x="9153763" y="6120122"/>
                  <a:pt x="9153763" y="6120122"/>
                  <a:pt x="8508611" y="6120122"/>
                </a:cubicBezTo>
                <a:cubicBezTo>
                  <a:pt x="8466808" y="6120122"/>
                  <a:pt x="8429186" y="6097909"/>
                  <a:pt x="8408284" y="6061815"/>
                </a:cubicBezTo>
                <a:cubicBezTo>
                  <a:pt x="8408284" y="6061815"/>
                  <a:pt x="8408284" y="6061815"/>
                  <a:pt x="8086404" y="5505116"/>
                </a:cubicBezTo>
                <a:cubicBezTo>
                  <a:pt x="8065503" y="5470409"/>
                  <a:pt x="8065503" y="5425985"/>
                  <a:pt x="8086404" y="5391278"/>
                </a:cubicBezTo>
                <a:cubicBezTo>
                  <a:pt x="8086404" y="5391278"/>
                  <a:pt x="8086404" y="5391278"/>
                  <a:pt x="8408284" y="4834580"/>
                </a:cubicBezTo>
                <a:cubicBezTo>
                  <a:pt x="8429186" y="4798484"/>
                  <a:pt x="8466808" y="4776272"/>
                  <a:pt x="8508611" y="4776272"/>
                </a:cubicBezTo>
                <a:close/>
                <a:moveTo>
                  <a:pt x="8438383" y="4182594"/>
                </a:moveTo>
                <a:cubicBezTo>
                  <a:pt x="8438383" y="4182594"/>
                  <a:pt x="8438383" y="4182594"/>
                  <a:pt x="8671249" y="4182594"/>
                </a:cubicBezTo>
                <a:cubicBezTo>
                  <a:pt x="8685834" y="4182594"/>
                  <a:pt x="8699916" y="4190612"/>
                  <a:pt x="8706958" y="4203640"/>
                </a:cubicBezTo>
                <a:cubicBezTo>
                  <a:pt x="8706958" y="4203640"/>
                  <a:pt x="8706958" y="4203640"/>
                  <a:pt x="8823642" y="4404579"/>
                </a:cubicBezTo>
                <a:cubicBezTo>
                  <a:pt x="8831187" y="4417106"/>
                  <a:pt x="8831187" y="4433141"/>
                  <a:pt x="8823642" y="4445668"/>
                </a:cubicBezTo>
                <a:cubicBezTo>
                  <a:pt x="8823642" y="4445668"/>
                  <a:pt x="8823642" y="4445668"/>
                  <a:pt x="8706958" y="4646606"/>
                </a:cubicBezTo>
                <a:cubicBezTo>
                  <a:pt x="8699916" y="4659635"/>
                  <a:pt x="8685834" y="4667652"/>
                  <a:pt x="8671249" y="4667652"/>
                </a:cubicBezTo>
                <a:cubicBezTo>
                  <a:pt x="8671249" y="4667652"/>
                  <a:pt x="8671249" y="4667652"/>
                  <a:pt x="8438383" y="4667652"/>
                </a:cubicBezTo>
                <a:cubicBezTo>
                  <a:pt x="8423295" y="4667652"/>
                  <a:pt x="8409715" y="4659635"/>
                  <a:pt x="8402170" y="4646606"/>
                </a:cubicBezTo>
                <a:cubicBezTo>
                  <a:pt x="8402170" y="4646606"/>
                  <a:pt x="8402170" y="4646606"/>
                  <a:pt x="8285989" y="4445668"/>
                </a:cubicBezTo>
                <a:cubicBezTo>
                  <a:pt x="8278445" y="4433141"/>
                  <a:pt x="8278445" y="4417106"/>
                  <a:pt x="8285989" y="4404579"/>
                </a:cubicBezTo>
                <a:cubicBezTo>
                  <a:pt x="8285989" y="4404579"/>
                  <a:pt x="8285989" y="4404579"/>
                  <a:pt x="8402170" y="4203640"/>
                </a:cubicBezTo>
                <a:cubicBezTo>
                  <a:pt x="8409715" y="4190612"/>
                  <a:pt x="8423295" y="4182594"/>
                  <a:pt x="8438383" y="4182594"/>
                </a:cubicBezTo>
                <a:close/>
                <a:moveTo>
                  <a:pt x="7678681" y="3459104"/>
                </a:moveTo>
                <a:cubicBezTo>
                  <a:pt x="7678681" y="3459104"/>
                  <a:pt x="7678681" y="3459104"/>
                  <a:pt x="8119685" y="3459104"/>
                </a:cubicBezTo>
                <a:cubicBezTo>
                  <a:pt x="8147308" y="3459104"/>
                  <a:pt x="8173978" y="3474287"/>
                  <a:pt x="8187313" y="3498961"/>
                </a:cubicBezTo>
                <a:cubicBezTo>
                  <a:pt x="8187313" y="3498961"/>
                  <a:pt x="8187313" y="3498961"/>
                  <a:pt x="8408292" y="3879501"/>
                </a:cubicBezTo>
                <a:cubicBezTo>
                  <a:pt x="8422579" y="3903225"/>
                  <a:pt x="8422579" y="3933593"/>
                  <a:pt x="8408292" y="3957318"/>
                </a:cubicBezTo>
                <a:cubicBezTo>
                  <a:pt x="8408292" y="3957318"/>
                  <a:pt x="8408292" y="3957318"/>
                  <a:pt x="8187313" y="4337857"/>
                </a:cubicBezTo>
                <a:cubicBezTo>
                  <a:pt x="8173978" y="4362531"/>
                  <a:pt x="8147308" y="4377714"/>
                  <a:pt x="8119685" y="4377714"/>
                </a:cubicBezTo>
                <a:cubicBezTo>
                  <a:pt x="8119685" y="4377714"/>
                  <a:pt x="8119685" y="4377714"/>
                  <a:pt x="7678681" y="4377714"/>
                </a:cubicBezTo>
                <a:cubicBezTo>
                  <a:pt x="7650106" y="4377714"/>
                  <a:pt x="7624388" y="4362531"/>
                  <a:pt x="7610101" y="4337857"/>
                </a:cubicBezTo>
                <a:cubicBezTo>
                  <a:pt x="7610101" y="4337857"/>
                  <a:pt x="7610101" y="4337857"/>
                  <a:pt x="7390076" y="3957318"/>
                </a:cubicBezTo>
                <a:cubicBezTo>
                  <a:pt x="7375787" y="3933593"/>
                  <a:pt x="7375787" y="3903225"/>
                  <a:pt x="7390076" y="3879501"/>
                </a:cubicBezTo>
                <a:cubicBezTo>
                  <a:pt x="7390076" y="3879501"/>
                  <a:pt x="7390076" y="3879501"/>
                  <a:pt x="7610101" y="3498961"/>
                </a:cubicBezTo>
                <a:cubicBezTo>
                  <a:pt x="7624388" y="3474287"/>
                  <a:pt x="7650106" y="3459104"/>
                  <a:pt x="7678681" y="3459104"/>
                </a:cubicBezTo>
                <a:close/>
                <a:moveTo>
                  <a:pt x="9108816" y="2082751"/>
                </a:moveTo>
                <a:cubicBezTo>
                  <a:pt x="9108816" y="2082751"/>
                  <a:pt x="9108816" y="2082751"/>
                  <a:pt x="9876937" y="2082751"/>
                </a:cubicBezTo>
                <a:cubicBezTo>
                  <a:pt x="9925048" y="2082751"/>
                  <a:pt x="9971500" y="2109197"/>
                  <a:pt x="9994727" y="2152172"/>
                </a:cubicBezTo>
                <a:cubicBezTo>
                  <a:pt x="9994727" y="2152172"/>
                  <a:pt x="9994727" y="2152172"/>
                  <a:pt x="10379617" y="2814978"/>
                </a:cubicBezTo>
                <a:cubicBezTo>
                  <a:pt x="10404502" y="2856301"/>
                  <a:pt x="10404502" y="2909193"/>
                  <a:pt x="10379617" y="2950515"/>
                </a:cubicBezTo>
                <a:cubicBezTo>
                  <a:pt x="10379617" y="2950515"/>
                  <a:pt x="10379617" y="2950515"/>
                  <a:pt x="9994727" y="3613321"/>
                </a:cubicBezTo>
                <a:cubicBezTo>
                  <a:pt x="9971500" y="3656296"/>
                  <a:pt x="9925048" y="3682742"/>
                  <a:pt x="9876937" y="3682742"/>
                </a:cubicBezTo>
                <a:cubicBezTo>
                  <a:pt x="9876937" y="3682742"/>
                  <a:pt x="9876937" y="3682742"/>
                  <a:pt x="9108816" y="3682742"/>
                </a:cubicBezTo>
                <a:cubicBezTo>
                  <a:pt x="9059045" y="3682742"/>
                  <a:pt x="9014252" y="3656296"/>
                  <a:pt x="8989367" y="3613321"/>
                </a:cubicBezTo>
                <a:cubicBezTo>
                  <a:pt x="8989367" y="3613321"/>
                  <a:pt x="8989367" y="3613321"/>
                  <a:pt x="8606137" y="2950515"/>
                </a:cubicBezTo>
                <a:cubicBezTo>
                  <a:pt x="8581251" y="2909193"/>
                  <a:pt x="8581251" y="2856301"/>
                  <a:pt x="8606137" y="2814978"/>
                </a:cubicBezTo>
                <a:cubicBezTo>
                  <a:pt x="8606137" y="2814978"/>
                  <a:pt x="8606137" y="2814978"/>
                  <a:pt x="8989367" y="2152172"/>
                </a:cubicBezTo>
                <a:cubicBezTo>
                  <a:pt x="9014252" y="2109197"/>
                  <a:pt x="9059045" y="2082751"/>
                  <a:pt x="9108816" y="2082751"/>
                </a:cubicBezTo>
                <a:close/>
                <a:moveTo>
                  <a:pt x="1321854" y="2071857"/>
                </a:moveTo>
                <a:cubicBezTo>
                  <a:pt x="1321854" y="2071857"/>
                  <a:pt x="1321854" y="2071857"/>
                  <a:pt x="5365317" y="2071857"/>
                </a:cubicBezTo>
                <a:cubicBezTo>
                  <a:pt x="5618580" y="2071857"/>
                  <a:pt x="5863108" y="2211072"/>
                  <a:pt x="5985373" y="2437296"/>
                </a:cubicBezTo>
                <a:cubicBezTo>
                  <a:pt x="5985373" y="2437296"/>
                  <a:pt x="5985373" y="2437296"/>
                  <a:pt x="8011470" y="5926372"/>
                </a:cubicBezTo>
                <a:cubicBezTo>
                  <a:pt x="8142468" y="6143896"/>
                  <a:pt x="8142468" y="6422327"/>
                  <a:pt x="8011470" y="6639850"/>
                </a:cubicBezTo>
                <a:cubicBezTo>
                  <a:pt x="8011470" y="6639850"/>
                  <a:pt x="8011470" y="6639850"/>
                  <a:pt x="7904625" y="6823844"/>
                </a:cubicBezTo>
                <a:lnTo>
                  <a:pt x="7884791" y="6858000"/>
                </a:lnTo>
                <a:lnTo>
                  <a:pt x="0" y="6858000"/>
                </a:lnTo>
                <a:lnTo>
                  <a:pt x="0" y="3635967"/>
                </a:lnTo>
                <a:lnTo>
                  <a:pt x="27177" y="3588964"/>
                </a:lnTo>
                <a:cubicBezTo>
                  <a:pt x="220245" y="3255048"/>
                  <a:pt x="440895" y="2873431"/>
                  <a:pt x="693065" y="2437296"/>
                </a:cubicBezTo>
                <a:cubicBezTo>
                  <a:pt x="824063" y="2211072"/>
                  <a:pt x="1059859" y="2071857"/>
                  <a:pt x="1321854" y="2071857"/>
                </a:cubicBezTo>
                <a:close/>
                <a:moveTo>
                  <a:pt x="6786399" y="753840"/>
                </a:moveTo>
                <a:cubicBezTo>
                  <a:pt x="6786399" y="753840"/>
                  <a:pt x="6786399" y="753840"/>
                  <a:pt x="8025968" y="753840"/>
                </a:cubicBezTo>
                <a:cubicBezTo>
                  <a:pt x="8103608" y="753840"/>
                  <a:pt x="8178571" y="796518"/>
                  <a:pt x="8216053" y="865869"/>
                </a:cubicBezTo>
                <a:cubicBezTo>
                  <a:pt x="8216053" y="865869"/>
                  <a:pt x="8216053" y="865869"/>
                  <a:pt x="8837177" y="1935484"/>
                </a:cubicBezTo>
                <a:cubicBezTo>
                  <a:pt x="8877335" y="2002169"/>
                  <a:pt x="8877335" y="2087523"/>
                  <a:pt x="8837177" y="2154207"/>
                </a:cubicBezTo>
                <a:cubicBezTo>
                  <a:pt x="8837177" y="2154207"/>
                  <a:pt x="8837177" y="2154207"/>
                  <a:pt x="8216053" y="3223823"/>
                </a:cubicBezTo>
                <a:cubicBezTo>
                  <a:pt x="8178571" y="3293174"/>
                  <a:pt x="8103608" y="3335852"/>
                  <a:pt x="8025968" y="3335852"/>
                </a:cubicBezTo>
                <a:cubicBezTo>
                  <a:pt x="8025968" y="3335852"/>
                  <a:pt x="8025968" y="3335852"/>
                  <a:pt x="6786399" y="3335852"/>
                </a:cubicBezTo>
                <a:cubicBezTo>
                  <a:pt x="6706082" y="3335852"/>
                  <a:pt x="6633796" y="3293174"/>
                  <a:pt x="6593637" y="3223823"/>
                </a:cubicBezTo>
                <a:cubicBezTo>
                  <a:pt x="6593637" y="3223823"/>
                  <a:pt x="6593637" y="3223823"/>
                  <a:pt x="5975192" y="2154207"/>
                </a:cubicBezTo>
                <a:cubicBezTo>
                  <a:pt x="5935033" y="2087523"/>
                  <a:pt x="5935033" y="2002169"/>
                  <a:pt x="5975192" y="1935484"/>
                </a:cubicBezTo>
                <a:cubicBezTo>
                  <a:pt x="5975192" y="1935484"/>
                  <a:pt x="5975192" y="1935484"/>
                  <a:pt x="6593637" y="865869"/>
                </a:cubicBezTo>
                <a:cubicBezTo>
                  <a:pt x="6633796" y="796518"/>
                  <a:pt x="6706082" y="753840"/>
                  <a:pt x="6786399" y="753840"/>
                </a:cubicBezTo>
                <a:close/>
                <a:moveTo>
                  <a:pt x="0" y="0"/>
                </a:moveTo>
                <a:lnTo>
                  <a:pt x="6966294" y="0"/>
                </a:lnTo>
                <a:lnTo>
                  <a:pt x="6852387" y="196155"/>
                </a:lnTo>
                <a:cubicBezTo>
                  <a:pt x="6627011" y="584267"/>
                  <a:pt x="6359899" y="1044253"/>
                  <a:pt x="6043322" y="1589421"/>
                </a:cubicBezTo>
                <a:cubicBezTo>
                  <a:pt x="5921057" y="1815646"/>
                  <a:pt x="5676528" y="1954861"/>
                  <a:pt x="5423265" y="1954861"/>
                </a:cubicBezTo>
                <a:cubicBezTo>
                  <a:pt x="5423265" y="1954861"/>
                  <a:pt x="5423265" y="1954861"/>
                  <a:pt x="1379802" y="1954861"/>
                </a:cubicBezTo>
                <a:cubicBezTo>
                  <a:pt x="1117807" y="1954861"/>
                  <a:pt x="882012" y="1815646"/>
                  <a:pt x="751013" y="1589421"/>
                </a:cubicBezTo>
                <a:cubicBezTo>
                  <a:pt x="751013" y="1589421"/>
                  <a:pt x="751013" y="1589421"/>
                  <a:pt x="1951" y="293901"/>
                </a:cubicBezTo>
                <a:lnTo>
                  <a:pt x="0" y="290527"/>
                </a:lnTo>
                <a:close/>
              </a:path>
            </a:pathLst>
          </a:custGeom>
        </p:spPr>
      </p:pic>
      <p:pic>
        <p:nvPicPr>
          <p:cNvPr id="4" name="logo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9144" y="5101589"/>
            <a:ext cx="872864" cy="616139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TextBox 5"/>
          <p:cNvSpPr txBox="1"/>
          <p:nvPr/>
        </p:nvSpPr>
        <p:spPr>
          <a:xfrm>
            <a:off x="7651595" y="2079315"/>
            <a:ext cx="1088760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300" b="1" dirty="0">
                <a:solidFill>
                  <a:srgbClr val="5A2582"/>
                </a:solidFill>
              </a:rPr>
              <a:t>plum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479063" y="1198057"/>
            <a:ext cx="173618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 b="1" dirty="0">
                <a:solidFill>
                  <a:srgbClr val="92D050"/>
                </a:solidFill>
              </a:rPr>
              <a:t>eucalyptus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712024" y="3931789"/>
            <a:ext cx="1933478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 b="1" dirty="0">
                <a:solidFill>
                  <a:srgbClr val="6D0A01"/>
                </a:solidFill>
              </a:rPr>
              <a:t>black cherry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136695" y="3072041"/>
            <a:ext cx="1054006" cy="4847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50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thyme</a:t>
            </a:r>
          </a:p>
        </p:txBody>
      </p:sp>
    </p:spTree>
    <p:extLst>
      <p:ext uri="{BB962C8B-B14F-4D97-AF65-F5344CB8AC3E}">
        <p14:creationId xmlns:p14="http://schemas.microsoft.com/office/powerpoint/2010/main" val="3875112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0"/>
            <a:ext cx="8075240" cy="692696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6. Wine Tourism</a:t>
            </a:r>
            <a:endParaRPr lang="el-GR" b="1" dirty="0">
              <a:solidFill>
                <a:srgbClr val="C00000"/>
              </a:solidFill>
            </a:endParaRPr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836713"/>
            <a:ext cx="4644008" cy="6021288"/>
          </a:xfr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836712"/>
            <a:ext cx="4505143" cy="6021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0658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4" r="1591" b="-1"/>
          <a:stretch/>
        </p:blipFill>
        <p:spPr>
          <a:xfrm>
            <a:off x="1143010" y="857256"/>
            <a:ext cx="6857990" cy="5143495"/>
          </a:xfrm>
          <a:prstGeom prst="rect">
            <a:avLst/>
          </a:prstGeom>
        </p:spPr>
      </p:pic>
      <p:pic>
        <p:nvPicPr>
          <p:cNvPr id="4" name="logo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5573" y="940643"/>
            <a:ext cx="872864" cy="61613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162961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Θέση περιεχομένου 5"/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129" b="22479"/>
          <a:stretch/>
        </p:blipFill>
        <p:spPr>
          <a:xfrm>
            <a:off x="4562839" y="731012"/>
            <a:ext cx="4695998" cy="2949235"/>
          </a:xfrm>
          <a:prstGeom prst="rect">
            <a:avLst/>
          </a:prstGeom>
          <a:effectLst>
            <a:softEdge rad="533400"/>
          </a:effectLst>
        </p:spPr>
      </p:pic>
      <p:pic>
        <p:nvPicPr>
          <p:cNvPr id="10" name="logo1.png"/>
          <p:cNvPicPr>
            <a:picLocks noChangeAspect="1"/>
          </p:cNvPicPr>
          <p:nvPr/>
        </p:nvPicPr>
        <p:blipFill rotWithShape="1">
          <a:blip r:embed="rId3"/>
          <a:srcRect t="528" r="-1" b="4011"/>
          <a:stretch/>
        </p:blipFill>
        <p:spPr>
          <a:xfrm>
            <a:off x="4567428" y="2722626"/>
            <a:ext cx="4697730" cy="3161538"/>
          </a:xfrm>
          <a:prstGeom prst="rect">
            <a:avLst/>
          </a:prstGeom>
          <a:effectLst>
            <a:softEdge rad="533400"/>
          </a:effectLst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22901FED-4FC9-4ED5-8123-C98BCD1616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749" y="1456084"/>
            <a:ext cx="3602727" cy="309127"/>
          </a:xfrm>
        </p:spPr>
        <p:txBody>
          <a:bodyPr>
            <a:normAutofit fontScale="90000"/>
          </a:bodyPr>
          <a:lstStyle/>
          <a:p>
            <a:r>
              <a:rPr lang="en-US" sz="3000" dirty="0">
                <a:solidFill>
                  <a:srgbClr val="000000"/>
                </a:solidFill>
              </a:rPr>
              <a:t>Thank You</a:t>
            </a:r>
            <a:r>
              <a:rPr lang="el-GR" sz="3000" dirty="0">
                <a:solidFill>
                  <a:srgbClr val="000000"/>
                </a:solidFill>
              </a:rPr>
              <a:t>!</a:t>
            </a:r>
            <a:endParaRPr lang="en-US" sz="3000" dirty="0">
              <a:solidFill>
                <a:srgbClr val="0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3748" y="2016349"/>
            <a:ext cx="4950266" cy="3386631"/>
          </a:xfrm>
        </p:spPr>
        <p:txBody>
          <a:bodyPr numCol="2" anchor="ctr">
            <a:normAutofit/>
          </a:bodyPr>
          <a:lstStyle/>
          <a:p>
            <a:pPr marL="0" indent="0">
              <a:spcBef>
                <a:spcPts val="0"/>
              </a:spcBef>
              <a:spcAft>
                <a:spcPts val="450"/>
              </a:spcAft>
              <a:buNone/>
            </a:pPr>
            <a:r>
              <a:rPr lang="en-US" altLang="el-GR" sz="1050" dirty="0">
                <a:solidFill>
                  <a:srgbClr val="000000"/>
                </a:solidFill>
              </a:rPr>
              <a:t>Postal address:</a:t>
            </a:r>
            <a:endParaRPr lang="el-GR" altLang="el-GR" sz="1050" dirty="0">
              <a:solidFill>
                <a:srgbClr val="000000"/>
              </a:solidFill>
            </a:endParaRPr>
          </a:p>
          <a:p>
            <a:pPr marL="0" indent="0">
              <a:spcBef>
                <a:spcPts val="0"/>
              </a:spcBef>
              <a:spcAft>
                <a:spcPts val="450"/>
              </a:spcAft>
              <a:buNone/>
            </a:pPr>
            <a:r>
              <a:rPr lang="el-GR" altLang="el-GR" sz="1050" dirty="0">
                <a:solidFill>
                  <a:srgbClr val="000000"/>
                </a:solidFill>
              </a:rPr>
              <a:t>      </a:t>
            </a:r>
            <a:r>
              <a:rPr lang="en-US" altLang="el-GR" sz="1050" dirty="0">
                <a:solidFill>
                  <a:srgbClr val="000000"/>
                </a:solidFill>
              </a:rPr>
              <a:t>121 </a:t>
            </a:r>
            <a:r>
              <a:rPr lang="en-US" altLang="el-GR" sz="1050" dirty="0" err="1">
                <a:solidFill>
                  <a:srgbClr val="000000"/>
                </a:solidFill>
              </a:rPr>
              <a:t>Korinthou</a:t>
            </a:r>
            <a:r>
              <a:rPr lang="en-US" altLang="el-GR" sz="1050" dirty="0">
                <a:solidFill>
                  <a:srgbClr val="000000"/>
                </a:solidFill>
              </a:rPr>
              <a:t> av.</a:t>
            </a:r>
            <a:endParaRPr lang="el-GR" altLang="el-GR" sz="1050" dirty="0">
              <a:solidFill>
                <a:srgbClr val="000000"/>
              </a:solidFill>
            </a:endParaRPr>
          </a:p>
          <a:p>
            <a:pPr marL="0" indent="0">
              <a:spcBef>
                <a:spcPts val="0"/>
              </a:spcBef>
              <a:spcAft>
                <a:spcPts val="450"/>
              </a:spcAft>
              <a:buNone/>
            </a:pPr>
            <a:r>
              <a:rPr lang="el-GR" altLang="el-GR" sz="1050" dirty="0">
                <a:solidFill>
                  <a:srgbClr val="000000"/>
                </a:solidFill>
              </a:rPr>
              <a:t>      </a:t>
            </a:r>
            <a:r>
              <a:rPr lang="en-US" altLang="el-GR" sz="1050" dirty="0">
                <a:solidFill>
                  <a:srgbClr val="000000"/>
                </a:solidFill>
              </a:rPr>
              <a:t>25100 </a:t>
            </a:r>
            <a:r>
              <a:rPr lang="en-US" altLang="el-GR" sz="1050" dirty="0" err="1">
                <a:solidFill>
                  <a:srgbClr val="000000"/>
                </a:solidFill>
              </a:rPr>
              <a:t>Aigio</a:t>
            </a:r>
            <a:r>
              <a:rPr lang="en-US" altLang="el-GR" sz="1050" dirty="0">
                <a:solidFill>
                  <a:srgbClr val="000000"/>
                </a:solidFill>
              </a:rPr>
              <a:t>, Greece</a:t>
            </a:r>
            <a:endParaRPr lang="el-GR" altLang="el-GR" sz="1050" dirty="0">
              <a:solidFill>
                <a:srgbClr val="000000"/>
              </a:solidFill>
            </a:endParaRPr>
          </a:p>
          <a:p>
            <a:pPr marL="0" indent="0">
              <a:spcBef>
                <a:spcPts val="0"/>
              </a:spcBef>
              <a:spcAft>
                <a:spcPts val="450"/>
              </a:spcAft>
              <a:buNone/>
            </a:pPr>
            <a:r>
              <a:rPr lang="en-US" altLang="el-GR" sz="1050" dirty="0">
                <a:solidFill>
                  <a:srgbClr val="000000"/>
                </a:solidFill>
              </a:rPr>
              <a:t>Tel..: + (30) 26910 28062</a:t>
            </a:r>
            <a:endParaRPr lang="el-GR" altLang="el-GR" sz="1050" dirty="0">
              <a:solidFill>
                <a:srgbClr val="000000"/>
              </a:solidFill>
            </a:endParaRPr>
          </a:p>
          <a:p>
            <a:pPr marL="0" indent="0">
              <a:spcBef>
                <a:spcPts val="0"/>
              </a:spcBef>
              <a:spcAft>
                <a:spcPts val="450"/>
              </a:spcAft>
              <a:buNone/>
            </a:pPr>
            <a:r>
              <a:rPr lang="en-US" altLang="el-GR" sz="1050" dirty="0">
                <a:solidFill>
                  <a:srgbClr val="000000"/>
                </a:solidFill>
              </a:rPr>
              <a:t>Fax: + (30) 26910 26544</a:t>
            </a:r>
            <a:endParaRPr lang="el-GR" altLang="el-GR" sz="1050" dirty="0">
              <a:solidFill>
                <a:srgbClr val="000000"/>
              </a:solidFill>
            </a:endParaRPr>
          </a:p>
          <a:p>
            <a:pPr marL="0" indent="0">
              <a:spcBef>
                <a:spcPts val="0"/>
              </a:spcBef>
              <a:spcAft>
                <a:spcPts val="450"/>
              </a:spcAft>
              <a:buNone/>
            </a:pPr>
            <a:endParaRPr lang="el-GR" altLang="el-GR" sz="1050" dirty="0">
              <a:solidFill>
                <a:srgbClr val="000000"/>
              </a:solidFill>
            </a:endParaRPr>
          </a:p>
          <a:p>
            <a:pPr marL="0" indent="0">
              <a:spcBef>
                <a:spcPts val="0"/>
              </a:spcBef>
              <a:spcAft>
                <a:spcPts val="450"/>
              </a:spcAft>
              <a:buNone/>
            </a:pPr>
            <a:r>
              <a:rPr lang="en-US" altLang="el-GR" sz="1050" dirty="0">
                <a:solidFill>
                  <a:srgbClr val="000000"/>
                </a:solidFill>
              </a:rPr>
              <a:t>Head of winery:</a:t>
            </a:r>
            <a:endParaRPr lang="el-GR" altLang="el-GR" sz="1050" dirty="0">
              <a:solidFill>
                <a:srgbClr val="000000"/>
              </a:solidFill>
            </a:endParaRPr>
          </a:p>
          <a:p>
            <a:pPr marL="0" indent="0">
              <a:spcBef>
                <a:spcPts val="0"/>
              </a:spcBef>
              <a:spcAft>
                <a:spcPts val="450"/>
              </a:spcAft>
              <a:buNone/>
            </a:pPr>
            <a:r>
              <a:rPr lang="el-GR" altLang="el-GR" sz="1050" dirty="0">
                <a:solidFill>
                  <a:srgbClr val="000000"/>
                </a:solidFill>
              </a:rPr>
              <a:t> </a:t>
            </a:r>
            <a:r>
              <a:rPr lang="en-US" altLang="el-GR" sz="1050" dirty="0" err="1">
                <a:solidFill>
                  <a:srgbClr val="000000"/>
                </a:solidFill>
              </a:rPr>
              <a:t>Sosanna</a:t>
            </a:r>
            <a:r>
              <a:rPr lang="en-US" altLang="el-GR" sz="1050" dirty="0">
                <a:solidFill>
                  <a:srgbClr val="000000"/>
                </a:solidFill>
              </a:rPr>
              <a:t> </a:t>
            </a:r>
            <a:r>
              <a:rPr lang="en-US" altLang="el-GR" sz="1050" dirty="0" err="1">
                <a:solidFill>
                  <a:srgbClr val="000000"/>
                </a:solidFill>
              </a:rPr>
              <a:t>Katsikosta</a:t>
            </a:r>
            <a:r>
              <a:rPr lang="en-US" altLang="el-GR" sz="1050" dirty="0">
                <a:solidFill>
                  <a:srgbClr val="000000"/>
                </a:solidFill>
              </a:rPr>
              <a:t>, Oenologist</a:t>
            </a:r>
            <a:endParaRPr lang="el-GR" altLang="el-GR" sz="1050" dirty="0">
              <a:solidFill>
                <a:srgbClr val="000000"/>
              </a:solidFill>
            </a:endParaRPr>
          </a:p>
          <a:p>
            <a:pPr marL="0" indent="0">
              <a:spcBef>
                <a:spcPts val="0"/>
              </a:spcBef>
              <a:spcAft>
                <a:spcPts val="450"/>
              </a:spcAft>
              <a:buNone/>
            </a:pPr>
            <a:r>
              <a:rPr lang="el-GR" altLang="el-GR" sz="1050" dirty="0">
                <a:solidFill>
                  <a:srgbClr val="000000"/>
                </a:solidFill>
              </a:rPr>
              <a:t>      </a:t>
            </a:r>
            <a:r>
              <a:rPr lang="en-US" altLang="el-GR" sz="1050" dirty="0">
                <a:solidFill>
                  <a:srgbClr val="000000"/>
                </a:solidFill>
              </a:rPr>
              <a:t>Mob.</a:t>
            </a:r>
            <a:r>
              <a:rPr lang="el-GR" altLang="el-GR" sz="1050" dirty="0">
                <a:solidFill>
                  <a:srgbClr val="000000"/>
                </a:solidFill>
              </a:rPr>
              <a:t> </a:t>
            </a:r>
            <a:r>
              <a:rPr lang="en-US" altLang="el-GR" sz="1050" dirty="0">
                <a:solidFill>
                  <a:srgbClr val="000000"/>
                </a:solidFill>
              </a:rPr>
              <a:t>: (+30) 6983069926</a:t>
            </a:r>
            <a:endParaRPr lang="el-GR" altLang="el-GR" sz="1050" dirty="0">
              <a:solidFill>
                <a:srgbClr val="000000"/>
              </a:solidFill>
            </a:endParaRPr>
          </a:p>
          <a:p>
            <a:pPr marL="0" indent="0">
              <a:spcBef>
                <a:spcPts val="0"/>
              </a:spcBef>
              <a:spcAft>
                <a:spcPts val="450"/>
              </a:spcAft>
              <a:buNone/>
            </a:pPr>
            <a:endParaRPr lang="el-GR" altLang="el-GR" sz="1050" dirty="0">
              <a:solidFill>
                <a:srgbClr val="000000"/>
              </a:solidFill>
            </a:endParaRPr>
          </a:p>
          <a:p>
            <a:pPr marL="0" indent="0">
              <a:spcBef>
                <a:spcPts val="0"/>
              </a:spcBef>
              <a:spcAft>
                <a:spcPts val="450"/>
              </a:spcAft>
              <a:buNone/>
            </a:pPr>
            <a:r>
              <a:rPr lang="en-US" altLang="el-GR" sz="1050" dirty="0">
                <a:solidFill>
                  <a:srgbClr val="000000"/>
                </a:solidFill>
              </a:rPr>
              <a:t>e-mail:</a:t>
            </a:r>
            <a:r>
              <a:rPr lang="el-GR" altLang="el-GR" sz="1050" dirty="0">
                <a:solidFill>
                  <a:srgbClr val="000000"/>
                </a:solidFill>
              </a:rPr>
              <a:t> </a:t>
            </a:r>
            <a:r>
              <a:rPr lang="en-US" altLang="el-GR" sz="1050" dirty="0">
                <a:solidFill>
                  <a:srgbClr val="000000"/>
                </a:solidFill>
              </a:rPr>
              <a:t>info@acheonwinery.gr</a:t>
            </a:r>
            <a:endParaRPr lang="el-GR" altLang="el-GR" sz="1050" dirty="0">
              <a:solidFill>
                <a:srgbClr val="000000"/>
              </a:solidFill>
            </a:endParaRPr>
          </a:p>
          <a:p>
            <a:pPr marL="0" indent="0">
              <a:spcBef>
                <a:spcPts val="0"/>
              </a:spcBef>
              <a:spcAft>
                <a:spcPts val="450"/>
              </a:spcAft>
              <a:buNone/>
            </a:pPr>
            <a:r>
              <a:rPr lang="en-US" altLang="el-GR" sz="1050" dirty="0">
                <a:solidFill>
                  <a:srgbClr val="000000"/>
                </a:solidFill>
              </a:rPr>
              <a:t>web site: </a:t>
            </a:r>
            <a:r>
              <a:rPr lang="en-US" altLang="el-GR" sz="1050" dirty="0">
                <a:solidFill>
                  <a:srgbClr val="000000"/>
                </a:solidFill>
                <a:hlinkClick r:id="rId5"/>
              </a:rPr>
              <a:t>www.acheonwinery.gr</a:t>
            </a:r>
            <a:endParaRPr lang="en-US" altLang="el-GR" sz="1050" dirty="0">
              <a:solidFill>
                <a:srgbClr val="000000"/>
              </a:solidFill>
            </a:endParaRPr>
          </a:p>
          <a:p>
            <a:pPr marL="0" indent="0">
              <a:spcBef>
                <a:spcPts val="0"/>
              </a:spcBef>
              <a:spcAft>
                <a:spcPts val="450"/>
              </a:spcAft>
              <a:buNone/>
            </a:pPr>
            <a:r>
              <a:rPr lang="en-US" altLang="el-GR" sz="1050" dirty="0">
                <a:solidFill>
                  <a:srgbClr val="000000"/>
                </a:solidFill>
              </a:rPr>
              <a:t>Fb: </a:t>
            </a:r>
            <a:r>
              <a:rPr lang="en-US" altLang="el-GR" sz="1050" dirty="0">
                <a:solidFill>
                  <a:srgbClr val="000000"/>
                </a:solidFill>
                <a:hlinkClick r:id="rId6"/>
              </a:rPr>
              <a:t>www.facebook.com/</a:t>
            </a:r>
            <a:r>
              <a:rPr lang="el-GR" altLang="el-GR" sz="1050" dirty="0">
                <a:solidFill>
                  <a:srgbClr val="000000"/>
                </a:solidFill>
              </a:rPr>
              <a:t> Αχαιών Οινοποιητική-</a:t>
            </a:r>
            <a:r>
              <a:rPr lang="en-US" altLang="el-GR" sz="1050" dirty="0" err="1">
                <a:solidFill>
                  <a:srgbClr val="000000"/>
                </a:solidFill>
              </a:rPr>
              <a:t>Acheon</a:t>
            </a:r>
            <a:r>
              <a:rPr lang="en-US" altLang="el-GR" sz="1050" dirty="0">
                <a:solidFill>
                  <a:srgbClr val="000000"/>
                </a:solidFill>
              </a:rPr>
              <a:t> Winery</a:t>
            </a:r>
          </a:p>
          <a:p>
            <a:pPr marL="0" indent="0">
              <a:spcBef>
                <a:spcPts val="0"/>
              </a:spcBef>
              <a:spcAft>
                <a:spcPts val="450"/>
              </a:spcAft>
              <a:buNone/>
            </a:pPr>
            <a:endParaRPr lang="pl-PL" sz="1050" dirty="0">
              <a:solidFill>
                <a:srgbClr val="000000"/>
              </a:solidFill>
            </a:endParaRPr>
          </a:p>
          <a:p>
            <a:pPr>
              <a:spcBef>
                <a:spcPts val="0"/>
              </a:spcBef>
              <a:spcAft>
                <a:spcPts val="450"/>
              </a:spcAft>
            </a:pPr>
            <a:endParaRPr lang="en-US" altLang="el-GR" sz="1050" dirty="0">
              <a:solidFill>
                <a:srgbClr val="000000"/>
              </a:solidFill>
            </a:endParaRPr>
          </a:p>
        </p:txBody>
      </p:sp>
      <p:pic>
        <p:nvPicPr>
          <p:cNvPr id="7" name="logo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6258" y="4179884"/>
            <a:ext cx="1934796" cy="136573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507163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9208" y="332656"/>
            <a:ext cx="8229600" cy="1143000"/>
          </a:xfrm>
        </p:spPr>
        <p:txBody>
          <a:bodyPr/>
          <a:lstStyle/>
          <a:p>
            <a:pPr hangingPunct="0"/>
            <a:r>
              <a:rPr lang="el-GR" dirty="0"/>
              <a:t> </a:t>
            </a:r>
            <a:r>
              <a:rPr lang="en-US" sz="3600" b="1" spc="150" dirty="0"/>
              <a:t> </a:t>
            </a:r>
            <a:r>
              <a:rPr lang="en-US" sz="3200" b="1" spc="150" dirty="0"/>
              <a:t>Presentation of the company</a:t>
            </a:r>
            <a:endParaRPr lang="el-GR" sz="3200" spc="15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556792"/>
            <a:ext cx="7128792" cy="4968552"/>
          </a:xfrm>
        </p:spPr>
        <p:txBody>
          <a:bodyPr>
            <a:normAutofit/>
          </a:bodyPr>
          <a:lstStyle/>
          <a:p>
            <a:pPr hangingPunct="0"/>
            <a:r>
              <a:rPr lang="en-US" dirty="0"/>
              <a:t>founded</a:t>
            </a:r>
            <a:r>
              <a:rPr lang="el-GR" dirty="0"/>
              <a:t> </a:t>
            </a:r>
            <a:r>
              <a:rPr lang="en-US" dirty="0"/>
              <a:t>in 1946</a:t>
            </a:r>
            <a:endParaRPr lang="el-GR" dirty="0"/>
          </a:p>
          <a:p>
            <a:pPr hangingPunct="0"/>
            <a:endParaRPr lang="el-GR" dirty="0"/>
          </a:p>
          <a:p>
            <a:pPr hangingPunct="0"/>
            <a:r>
              <a:rPr lang="en-US" dirty="0"/>
              <a:t>based at </a:t>
            </a:r>
            <a:r>
              <a:rPr lang="en-US" dirty="0" err="1"/>
              <a:t>Aigio</a:t>
            </a:r>
            <a:r>
              <a:rPr lang="en-US" dirty="0"/>
              <a:t> Achaia</a:t>
            </a:r>
            <a:endParaRPr lang="el-GR" dirty="0"/>
          </a:p>
          <a:p>
            <a:pPr algn="just" hangingPunct="0"/>
            <a:endParaRPr lang="el-GR" dirty="0"/>
          </a:p>
          <a:p>
            <a:pPr hangingPunct="0"/>
            <a:r>
              <a:rPr lang="en-US" dirty="0"/>
              <a:t>long family tradition</a:t>
            </a:r>
            <a:endParaRPr lang="el-GR" dirty="0"/>
          </a:p>
          <a:p>
            <a:pPr hangingPunct="0"/>
            <a:endParaRPr lang="el-GR" dirty="0"/>
          </a:p>
          <a:p>
            <a:pPr hangingPunct="0"/>
            <a:r>
              <a:rPr lang="en-US" dirty="0"/>
              <a:t>third generation winemakers</a:t>
            </a:r>
            <a:endParaRPr lang="el-GR" dirty="0"/>
          </a:p>
          <a:p>
            <a:pPr hangingPunct="0"/>
            <a:endParaRPr lang="el-GR" dirty="0"/>
          </a:p>
          <a:p>
            <a:pPr hangingPunct="0"/>
            <a:endParaRPr lang="el-GR" dirty="0"/>
          </a:p>
          <a:p>
            <a:endParaRPr lang="el-GR" dirty="0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1546" y="1700808"/>
            <a:ext cx="4272907" cy="3086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4297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792088"/>
          </a:xfrm>
        </p:spPr>
        <p:txBody>
          <a:bodyPr/>
          <a:lstStyle/>
          <a:p>
            <a:pPr lvl="0" hangingPunct="0"/>
            <a:r>
              <a:rPr lang="el-GR" sz="3600" b="1" spc="150" dirty="0">
                <a:solidFill>
                  <a:srgbClr val="C00000"/>
                </a:solidFill>
              </a:rPr>
              <a:t> Services</a:t>
            </a:r>
            <a:r>
              <a:rPr lang="en-US" sz="3600" b="1" spc="150" dirty="0">
                <a:solidFill>
                  <a:srgbClr val="C00000"/>
                </a:solidFill>
              </a:rPr>
              <a:t>-</a:t>
            </a:r>
            <a:r>
              <a:rPr lang="el-GR" sz="3600" b="1" spc="150" dirty="0">
                <a:solidFill>
                  <a:srgbClr val="C00000"/>
                </a:solidFill>
              </a:rPr>
              <a:t>Production</a:t>
            </a:r>
            <a:endParaRPr lang="el-GR" sz="3600" spc="150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628800"/>
            <a:ext cx="4824536" cy="4715680"/>
          </a:xfrm>
        </p:spPr>
        <p:txBody>
          <a:bodyPr>
            <a:normAutofit lnSpcReduction="10000"/>
          </a:bodyPr>
          <a:lstStyle/>
          <a:p>
            <a:pPr algn="just"/>
            <a:r>
              <a:rPr lang="en-US" dirty="0"/>
              <a:t>modern premises and </a:t>
            </a:r>
            <a:r>
              <a:rPr lang="en-US" sz="2800" dirty="0"/>
              <a:t>state-of-the-art</a:t>
            </a:r>
            <a:r>
              <a:rPr lang="en-US" dirty="0"/>
              <a:t> equipment</a:t>
            </a:r>
          </a:p>
          <a:p>
            <a:pPr marL="0" indent="0" algn="just">
              <a:buNone/>
            </a:pPr>
            <a:endParaRPr lang="el-GR" dirty="0"/>
          </a:p>
          <a:p>
            <a:pPr algn="just"/>
            <a:r>
              <a:rPr lang="en-US" dirty="0"/>
              <a:t>implementation of the food safety management system ISO 22000</a:t>
            </a:r>
          </a:p>
          <a:p>
            <a:pPr marL="0" indent="0" algn="just">
              <a:buNone/>
            </a:pPr>
            <a:endParaRPr lang="el-GR" dirty="0"/>
          </a:p>
          <a:p>
            <a:r>
              <a:rPr lang="en-US" dirty="0"/>
              <a:t>production</a:t>
            </a:r>
            <a:r>
              <a:rPr lang="el-GR" dirty="0"/>
              <a:t> </a:t>
            </a:r>
            <a:r>
              <a:rPr lang="en-US" dirty="0"/>
              <a:t>c</a:t>
            </a:r>
            <a:r>
              <a:rPr lang="el-GR" dirty="0"/>
              <a:t>apacity 550 TN</a:t>
            </a:r>
          </a:p>
          <a:p>
            <a:endParaRPr lang="el-GR" dirty="0"/>
          </a:p>
        </p:txBody>
      </p:sp>
      <p:pic>
        <p:nvPicPr>
          <p:cNvPr id="4101" name="Picture 5" descr="C:\Users\Public\Pictures\ACHEON WINERY PHOTOS\ΟΙΝΟΠΟΙΕΙΟ\ΧΩΡΟΣ ΠΑΡΑΓΩΓΗΣ - Αντίγραφο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7576" y="1790396"/>
            <a:ext cx="3816424" cy="439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00256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54" r="13948" b="2"/>
          <a:stretch/>
        </p:blipFill>
        <p:spPr>
          <a:xfrm>
            <a:off x="4118350" y="1072147"/>
            <a:ext cx="1706808" cy="1706808"/>
          </a:xfrm>
          <a:custGeom>
            <a:avLst/>
            <a:gdLst>
              <a:gd name="connsiteX0" fmla="*/ 3028805 w 6057610"/>
              <a:gd name="connsiteY0" fmla="*/ 0 h 6057610"/>
              <a:gd name="connsiteX1" fmla="*/ 6057610 w 6057610"/>
              <a:gd name="connsiteY1" fmla="*/ 3028805 h 6057610"/>
              <a:gd name="connsiteX2" fmla="*/ 3028805 w 6057610"/>
              <a:gd name="connsiteY2" fmla="*/ 6057610 h 6057610"/>
              <a:gd name="connsiteX3" fmla="*/ 0 w 6057610"/>
              <a:gd name="connsiteY3" fmla="*/ 3028805 h 6057610"/>
              <a:gd name="connsiteX4" fmla="*/ 3028805 w 6057610"/>
              <a:gd name="connsiteY4" fmla="*/ 0 h 6057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57610" h="6057610">
                <a:moveTo>
                  <a:pt x="3028805" y="0"/>
                </a:moveTo>
                <a:cubicBezTo>
                  <a:pt x="4701568" y="0"/>
                  <a:pt x="6057610" y="1356042"/>
                  <a:pt x="6057610" y="3028805"/>
                </a:cubicBezTo>
                <a:cubicBezTo>
                  <a:pt x="6057610" y="4701568"/>
                  <a:pt x="4701568" y="6057610"/>
                  <a:pt x="3028805" y="6057610"/>
                </a:cubicBezTo>
                <a:cubicBezTo>
                  <a:pt x="1356042" y="6057610"/>
                  <a:pt x="0" y="4701568"/>
                  <a:pt x="0" y="3028805"/>
                </a:cubicBezTo>
                <a:cubicBezTo>
                  <a:pt x="0" y="1356042"/>
                  <a:pt x="1356042" y="0"/>
                  <a:pt x="3028805" y="0"/>
                </a:cubicBezTo>
                <a:close/>
              </a:path>
            </a:pathLst>
          </a:custGeom>
          <a:effectLst>
            <a:softEdge rad="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86" r="14717" b="3"/>
          <a:stretch/>
        </p:blipFill>
        <p:spPr>
          <a:xfrm>
            <a:off x="4300673" y="2752668"/>
            <a:ext cx="2487291" cy="2487290"/>
          </a:xfrm>
          <a:custGeom>
            <a:avLst/>
            <a:gdLst>
              <a:gd name="connsiteX0" fmla="*/ 3028805 w 6057610"/>
              <a:gd name="connsiteY0" fmla="*/ 0 h 6057610"/>
              <a:gd name="connsiteX1" fmla="*/ 6057610 w 6057610"/>
              <a:gd name="connsiteY1" fmla="*/ 3028805 h 6057610"/>
              <a:gd name="connsiteX2" fmla="*/ 3028805 w 6057610"/>
              <a:gd name="connsiteY2" fmla="*/ 6057610 h 6057610"/>
              <a:gd name="connsiteX3" fmla="*/ 0 w 6057610"/>
              <a:gd name="connsiteY3" fmla="*/ 3028805 h 6057610"/>
              <a:gd name="connsiteX4" fmla="*/ 3028805 w 6057610"/>
              <a:gd name="connsiteY4" fmla="*/ 0 h 6057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57610" h="6057610">
                <a:moveTo>
                  <a:pt x="3028805" y="0"/>
                </a:moveTo>
                <a:cubicBezTo>
                  <a:pt x="4701568" y="0"/>
                  <a:pt x="6057610" y="1356042"/>
                  <a:pt x="6057610" y="3028805"/>
                </a:cubicBezTo>
                <a:cubicBezTo>
                  <a:pt x="6057610" y="4701568"/>
                  <a:pt x="4701568" y="6057610"/>
                  <a:pt x="3028805" y="6057610"/>
                </a:cubicBezTo>
                <a:cubicBezTo>
                  <a:pt x="1356042" y="6057610"/>
                  <a:pt x="0" y="4701568"/>
                  <a:pt x="0" y="3028805"/>
                </a:cubicBezTo>
                <a:cubicBezTo>
                  <a:pt x="0" y="1356042"/>
                  <a:pt x="1356042" y="0"/>
                  <a:pt x="3028805" y="0"/>
                </a:cubicBezTo>
                <a:close/>
              </a:path>
            </a:pathLst>
          </a:custGeom>
          <a:effectLst>
            <a:softEdge rad="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4" r="8775" b="-2"/>
          <a:stretch/>
        </p:blipFill>
        <p:spPr>
          <a:xfrm>
            <a:off x="5840134" y="857251"/>
            <a:ext cx="3303866" cy="2832587"/>
          </a:xfrm>
          <a:custGeom>
            <a:avLst/>
            <a:gdLst>
              <a:gd name="connsiteX0" fmla="*/ 279221 w 4405154"/>
              <a:gd name="connsiteY0" fmla="*/ 0 h 3776782"/>
              <a:gd name="connsiteX1" fmla="*/ 4405154 w 4405154"/>
              <a:gd name="connsiteY1" fmla="*/ 0 h 3776782"/>
              <a:gd name="connsiteX2" fmla="*/ 4405154 w 4405154"/>
              <a:gd name="connsiteY2" fmla="*/ 3055054 h 3776782"/>
              <a:gd name="connsiteX3" fmla="*/ 4266200 w 4405154"/>
              <a:gd name="connsiteY3" fmla="*/ 3181344 h 3776782"/>
              <a:gd name="connsiteX4" fmla="*/ 2607554 w 4405154"/>
              <a:gd name="connsiteY4" fmla="*/ 3776782 h 3776782"/>
              <a:gd name="connsiteX5" fmla="*/ 0 w 4405154"/>
              <a:gd name="connsiteY5" fmla="*/ 1169228 h 3776782"/>
              <a:gd name="connsiteX6" fmla="*/ 204915 w 4405154"/>
              <a:gd name="connsiteY6" fmla="*/ 154250 h 3776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05154" h="3776782">
                <a:moveTo>
                  <a:pt x="279221" y="0"/>
                </a:moveTo>
                <a:lnTo>
                  <a:pt x="4405154" y="0"/>
                </a:lnTo>
                <a:lnTo>
                  <a:pt x="4405154" y="3055054"/>
                </a:lnTo>
                <a:lnTo>
                  <a:pt x="4266200" y="3181344"/>
                </a:lnTo>
                <a:cubicBezTo>
                  <a:pt x="3815461" y="3553326"/>
                  <a:pt x="3237603" y="3776782"/>
                  <a:pt x="2607554" y="3776782"/>
                </a:cubicBezTo>
                <a:cubicBezTo>
                  <a:pt x="1167442" y="3776782"/>
                  <a:pt x="0" y="2609341"/>
                  <a:pt x="0" y="1169228"/>
                </a:cubicBezTo>
                <a:cubicBezTo>
                  <a:pt x="0" y="809200"/>
                  <a:pt x="72965" y="466214"/>
                  <a:pt x="204915" y="154250"/>
                </a:cubicBezTo>
                <a:close/>
              </a:path>
            </a:pathLst>
          </a:custGeom>
          <a:effectLst>
            <a:softEdge rad="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3" r="6882"/>
          <a:stretch/>
        </p:blipFill>
        <p:spPr>
          <a:xfrm>
            <a:off x="6553858" y="3795204"/>
            <a:ext cx="2590142" cy="2212654"/>
          </a:xfrm>
          <a:custGeom>
            <a:avLst/>
            <a:gdLst>
              <a:gd name="connsiteX0" fmla="*/ 1901420 w 3453522"/>
              <a:gd name="connsiteY0" fmla="*/ 0 h 2950205"/>
              <a:gd name="connsiteX1" fmla="*/ 3368648 w 3453522"/>
              <a:gd name="connsiteY1" fmla="*/ 691940 h 2950205"/>
              <a:gd name="connsiteX2" fmla="*/ 3453522 w 3453522"/>
              <a:gd name="connsiteY2" fmla="*/ 805440 h 2950205"/>
              <a:gd name="connsiteX3" fmla="*/ 3453522 w 3453522"/>
              <a:gd name="connsiteY3" fmla="*/ 2950205 h 2950205"/>
              <a:gd name="connsiteX4" fmla="*/ 316036 w 3453522"/>
              <a:gd name="connsiteY4" fmla="*/ 2950205 h 2950205"/>
              <a:gd name="connsiteX5" fmla="*/ 229491 w 3453522"/>
              <a:gd name="connsiteY5" fmla="*/ 2807749 h 2950205"/>
              <a:gd name="connsiteX6" fmla="*/ 0 w 3453522"/>
              <a:gd name="connsiteY6" fmla="*/ 1901419 h 2950205"/>
              <a:gd name="connsiteX7" fmla="*/ 1901420 w 3453522"/>
              <a:gd name="connsiteY7" fmla="*/ 0 h 2950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53522" h="2950205">
                <a:moveTo>
                  <a:pt x="1901420" y="0"/>
                </a:moveTo>
                <a:cubicBezTo>
                  <a:pt x="2492116" y="0"/>
                  <a:pt x="3019900" y="269355"/>
                  <a:pt x="3368648" y="691940"/>
                </a:cubicBezTo>
                <a:lnTo>
                  <a:pt x="3453522" y="805440"/>
                </a:lnTo>
                <a:lnTo>
                  <a:pt x="3453522" y="2950205"/>
                </a:lnTo>
                <a:lnTo>
                  <a:pt x="316036" y="2950205"/>
                </a:lnTo>
                <a:lnTo>
                  <a:pt x="229491" y="2807749"/>
                </a:lnTo>
                <a:cubicBezTo>
                  <a:pt x="83134" y="2538330"/>
                  <a:pt x="0" y="2229583"/>
                  <a:pt x="0" y="1901419"/>
                </a:cubicBezTo>
                <a:cubicBezTo>
                  <a:pt x="0" y="851294"/>
                  <a:pt x="851295" y="0"/>
                  <a:pt x="1901420" y="0"/>
                </a:cubicBezTo>
                <a:close/>
              </a:path>
            </a:pathLst>
          </a:custGeom>
          <a:effectLst>
            <a:softEdge rad="0"/>
          </a:effectLst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8557749F-B943-4D30-8F08-8AA92F25A8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397" y="367587"/>
            <a:ext cx="3697276" cy="697452"/>
          </a:xfrm>
        </p:spPr>
        <p:txBody>
          <a:bodyPr>
            <a:normAutofit fontScale="90000"/>
          </a:bodyPr>
          <a:lstStyle/>
          <a:p>
            <a:r>
              <a:rPr lang="en-US" sz="2800" b="1" spc="150" dirty="0"/>
              <a:t>Presentation of </a:t>
            </a:r>
            <a:r>
              <a:rPr lang="en-US" sz="3200" b="1" spc="150" dirty="0" err="1"/>
              <a:t>Aigialia</a:t>
            </a:r>
            <a:endParaRPr lang="en-US" sz="3200" b="1" spc="15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6174" y="857250"/>
            <a:ext cx="3497200" cy="4803998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altLang="el-GR" sz="1500" dirty="0">
                <a:solidFill>
                  <a:srgbClr val="000000"/>
                </a:solidFill>
              </a:rPr>
              <a:t>.</a:t>
            </a:r>
            <a:endParaRPr lang="el-GR" altLang="el-GR" sz="1500" dirty="0">
              <a:solidFill>
                <a:srgbClr val="000000"/>
              </a:solidFill>
            </a:endParaRPr>
          </a:p>
        </p:txBody>
      </p:sp>
      <p:pic>
        <p:nvPicPr>
          <p:cNvPr id="9" name="logo1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14439" y="5973447"/>
            <a:ext cx="686234" cy="484400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Ορθογώνιο 7"/>
          <p:cNvSpPr/>
          <p:nvPr/>
        </p:nvSpPr>
        <p:spPr>
          <a:xfrm>
            <a:off x="771016" y="1428452"/>
            <a:ext cx="3229536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/>
              <a:t>The vine is cultivated on the slopes of </a:t>
            </a:r>
            <a:r>
              <a:rPr lang="en-US" dirty="0" err="1"/>
              <a:t>Aigialia</a:t>
            </a:r>
            <a:r>
              <a:rPr lang="en-US" dirty="0"/>
              <a:t> since the ancient times.</a:t>
            </a:r>
            <a:endParaRPr lang="el-GR" dirty="0"/>
          </a:p>
          <a:p>
            <a:pPr algn="just"/>
            <a:endParaRPr lang="en-US" dirty="0"/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dirty="0"/>
              <a:t>altitude 400-1000m.</a:t>
            </a:r>
            <a:endParaRPr lang="el-GR" dirty="0"/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dirty="0"/>
              <a:t>north &amp; north-eastern sun exposure</a:t>
            </a:r>
            <a:endParaRPr lang="el-GR" dirty="0"/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dirty="0"/>
              <a:t>cool sea breeze of the </a:t>
            </a:r>
            <a:r>
              <a:rPr lang="en-US" sz="2000" dirty="0"/>
              <a:t>Corinthian</a:t>
            </a:r>
            <a:r>
              <a:rPr lang="el-GR" sz="2000" dirty="0"/>
              <a:t> </a:t>
            </a:r>
            <a:r>
              <a:rPr lang="en-US" sz="2000" dirty="0"/>
              <a:t>Gulf</a:t>
            </a:r>
            <a:endParaRPr lang="el-GR" sz="2000" dirty="0"/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dirty="0"/>
              <a:t>exceptional climatic conditions</a:t>
            </a:r>
            <a:endParaRPr lang="el-GR" dirty="0"/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dirty="0"/>
              <a:t>fertile and diverse soils</a:t>
            </a:r>
            <a:endParaRPr lang="el-GR" dirty="0"/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l-GR" dirty="0" err="1"/>
              <a:t>low</a:t>
            </a:r>
            <a:r>
              <a:rPr lang="el-GR" dirty="0"/>
              <a:t> </a:t>
            </a:r>
            <a:r>
              <a:rPr lang="el-GR" dirty="0" err="1"/>
              <a:t>yields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51889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19560"/>
          <a:stretch/>
        </p:blipFill>
        <p:spPr>
          <a:xfrm>
            <a:off x="4348157" y="857257"/>
            <a:ext cx="4795614" cy="514349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4DDEBDD-D8BD-41A6-8A0D-B00E3768B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85725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749" y="1456084"/>
            <a:ext cx="3602727" cy="983748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000000"/>
                </a:solidFill>
              </a:rPr>
              <a:t>Our Varieties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3748" y="2561357"/>
            <a:ext cx="3530102" cy="2841623"/>
          </a:xfrm>
        </p:spPr>
        <p:txBody>
          <a:bodyPr anchor="ctr">
            <a:normAutofit/>
          </a:bodyPr>
          <a:lstStyle/>
          <a:p>
            <a:r>
              <a:rPr lang="en-US" sz="1500">
                <a:solidFill>
                  <a:srgbClr val="000000"/>
                </a:solidFill>
              </a:rPr>
              <a:t>We produce wines from indigenous Greek varieties from the PDO and PGI zones of Patra, Aigialia and Nemea to express the highest potential of</a:t>
            </a:r>
            <a:endParaRPr lang="el-GR" sz="1500">
              <a:solidFill>
                <a:srgbClr val="000000"/>
              </a:solidFill>
            </a:endParaRPr>
          </a:p>
          <a:p>
            <a:pPr lvl="1"/>
            <a:r>
              <a:rPr lang="en-US" sz="1500">
                <a:solidFill>
                  <a:srgbClr val="000000"/>
                </a:solidFill>
              </a:rPr>
              <a:t>Mavrodaphne</a:t>
            </a:r>
            <a:r>
              <a:rPr lang="el-GR" sz="1500">
                <a:solidFill>
                  <a:srgbClr val="000000"/>
                </a:solidFill>
              </a:rPr>
              <a:t>, </a:t>
            </a:r>
          </a:p>
          <a:p>
            <a:pPr lvl="1"/>
            <a:r>
              <a:rPr lang="en-US" sz="1500">
                <a:solidFill>
                  <a:srgbClr val="000000"/>
                </a:solidFill>
              </a:rPr>
              <a:t>White Muscat</a:t>
            </a:r>
            <a:r>
              <a:rPr lang="el-GR" sz="1500">
                <a:solidFill>
                  <a:srgbClr val="000000"/>
                </a:solidFill>
              </a:rPr>
              <a:t>, </a:t>
            </a:r>
          </a:p>
          <a:p>
            <a:pPr lvl="1"/>
            <a:r>
              <a:rPr lang="en-US" sz="1500">
                <a:solidFill>
                  <a:srgbClr val="000000"/>
                </a:solidFill>
              </a:rPr>
              <a:t>Roditis</a:t>
            </a:r>
            <a:r>
              <a:rPr lang="el-GR" sz="1500">
                <a:solidFill>
                  <a:srgbClr val="000000"/>
                </a:solidFill>
              </a:rPr>
              <a:t>, </a:t>
            </a:r>
          </a:p>
          <a:p>
            <a:pPr lvl="1"/>
            <a:r>
              <a:rPr lang="en-US" sz="1500">
                <a:solidFill>
                  <a:srgbClr val="000000"/>
                </a:solidFill>
              </a:rPr>
              <a:t>Sideritis and</a:t>
            </a:r>
            <a:endParaRPr lang="el-GR" sz="1500">
              <a:solidFill>
                <a:srgbClr val="000000"/>
              </a:solidFill>
            </a:endParaRPr>
          </a:p>
          <a:p>
            <a:pPr lvl="1"/>
            <a:r>
              <a:rPr lang="en-US" sz="1500">
                <a:solidFill>
                  <a:srgbClr val="000000"/>
                </a:solidFill>
              </a:rPr>
              <a:t>Agiorgitiko</a:t>
            </a:r>
            <a:endParaRPr lang="el-GR" sz="1500">
              <a:solidFill>
                <a:srgbClr val="000000"/>
              </a:solidFill>
            </a:endParaRPr>
          </a:p>
        </p:txBody>
      </p:sp>
      <p:pic>
        <p:nvPicPr>
          <p:cNvPr id="6" name="logo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7616" y="5334913"/>
            <a:ext cx="686234" cy="4844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598345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hangingPunct="0"/>
            <a:r>
              <a:rPr lang="el-GR" b="1" dirty="0">
                <a:solidFill>
                  <a:srgbClr val="C00000"/>
                </a:solidFill>
              </a:rPr>
              <a:t> </a:t>
            </a:r>
            <a:r>
              <a:rPr lang="en-US" sz="3600" b="1" spc="150" dirty="0"/>
              <a:t>C</a:t>
            </a:r>
            <a:r>
              <a:rPr lang="el-GR" sz="3600" b="1" spc="150" dirty="0"/>
              <a:t>ulture-</a:t>
            </a:r>
            <a:r>
              <a:rPr lang="en-US" sz="3600" b="1" spc="150" dirty="0"/>
              <a:t>P</a:t>
            </a:r>
            <a:r>
              <a:rPr lang="el-GR" sz="3600" b="1" spc="150" dirty="0"/>
              <a:t>hilosophy- </a:t>
            </a:r>
            <a:r>
              <a:rPr lang="en-US" sz="3600" b="1" spc="150" dirty="0"/>
              <a:t>Q</a:t>
            </a:r>
            <a:r>
              <a:rPr lang="el-GR" sz="3600" b="1" spc="150" dirty="0"/>
              <a:t>uality</a:t>
            </a:r>
            <a:r>
              <a:rPr lang="el-GR" b="1" dirty="0"/>
              <a:t>	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00808"/>
            <a:ext cx="8229600" cy="4425355"/>
          </a:xfrm>
        </p:spPr>
        <p:txBody>
          <a:bodyPr/>
          <a:lstStyle/>
          <a:p>
            <a:pPr algn="just" hangingPunct="0"/>
            <a:r>
              <a:rPr lang="en-US" dirty="0" err="1"/>
              <a:t>vinification</a:t>
            </a:r>
            <a:r>
              <a:rPr lang="en-US" dirty="0"/>
              <a:t> </a:t>
            </a:r>
            <a:r>
              <a:rPr lang="en-US" b="1" dirty="0"/>
              <a:t>indigenous varieties </a:t>
            </a:r>
            <a:r>
              <a:rPr lang="en-US" dirty="0"/>
              <a:t>of </a:t>
            </a:r>
            <a:r>
              <a:rPr lang="en-US" dirty="0" err="1"/>
              <a:t>Aigialia</a:t>
            </a:r>
            <a:r>
              <a:rPr lang="en-US" dirty="0"/>
              <a:t> Greece</a:t>
            </a:r>
            <a:endParaRPr lang="el-GR" dirty="0"/>
          </a:p>
          <a:p>
            <a:pPr algn="just" hangingPunct="0"/>
            <a:r>
              <a:rPr lang="en-US" dirty="0"/>
              <a:t>highlighting the typical characteristics of each variety</a:t>
            </a:r>
            <a:endParaRPr lang="el-GR" dirty="0"/>
          </a:p>
          <a:p>
            <a:pPr algn="just" hangingPunct="0"/>
            <a:r>
              <a:rPr lang="en-US" dirty="0"/>
              <a:t>special </a:t>
            </a:r>
            <a:r>
              <a:rPr lang="en-US" dirty="0" err="1"/>
              <a:t>vinifications</a:t>
            </a:r>
            <a:r>
              <a:rPr lang="en-US" dirty="0"/>
              <a:t> - unique products</a:t>
            </a:r>
          </a:p>
          <a:p>
            <a:pPr algn="just" hangingPunct="0"/>
            <a:r>
              <a:rPr lang="en-US" dirty="0"/>
              <a:t>excellent quality</a:t>
            </a:r>
          </a:p>
          <a:p>
            <a:pPr algn="just" hangingPunct="0"/>
            <a:r>
              <a:rPr lang="en-US" dirty="0"/>
              <a:t>authenticity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9467856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1490" y="1131094"/>
            <a:ext cx="3840086" cy="1269596"/>
          </a:xfrm>
        </p:spPr>
        <p:txBody>
          <a:bodyPr>
            <a:normAutofit/>
          </a:bodyPr>
          <a:lstStyle/>
          <a:p>
            <a:r>
              <a:rPr lang="en-US" dirty="0"/>
              <a:t>Our Vision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1490" y="2594610"/>
            <a:ext cx="3429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1491" y="2788526"/>
            <a:ext cx="3840085" cy="2596671"/>
          </a:xfrm>
        </p:spPr>
        <p:txBody>
          <a:bodyPr>
            <a:normAutofit/>
          </a:bodyPr>
          <a:lstStyle/>
          <a:p>
            <a:r>
              <a:rPr lang="en-US" sz="2000" dirty="0"/>
              <a:t>The production of world class wines highlighting the Greek indigenous varieties profile and the </a:t>
            </a:r>
            <a:r>
              <a:rPr lang="en-US" sz="2000" dirty="0" err="1"/>
              <a:t>Aigialia</a:t>
            </a:r>
            <a:r>
              <a:rPr lang="en-US" sz="2000" dirty="0"/>
              <a:t> terroir with respect to the man and the environment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783"/>
          <a:stretch/>
        </p:blipFill>
        <p:spPr>
          <a:xfrm>
            <a:off x="4409130" y="857250"/>
            <a:ext cx="4734869" cy="5143498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  <p:pic>
        <p:nvPicPr>
          <p:cNvPr id="6" name="logo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8576" y="5490493"/>
            <a:ext cx="853000" cy="60211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925063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251520" y="5229200"/>
            <a:ext cx="8892480" cy="576064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rgbClr val="C00000"/>
                </a:solidFill>
              </a:rPr>
              <a:t> Vineyard of </a:t>
            </a:r>
            <a:r>
              <a:rPr lang="en-US" sz="3200" dirty="0" err="1">
                <a:solidFill>
                  <a:srgbClr val="C00000"/>
                </a:solidFill>
              </a:rPr>
              <a:t>Rodites</a:t>
            </a:r>
            <a:endParaRPr lang="el-GR" sz="3200" dirty="0"/>
          </a:p>
        </p:txBody>
      </p:sp>
      <p:pic>
        <p:nvPicPr>
          <p:cNvPr id="5" name="Θέση εικόνας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07" b="28207"/>
          <a:stretch>
            <a:fillRect/>
          </a:stretch>
        </p:blipFill>
        <p:spPr>
          <a:xfrm>
            <a:off x="0" y="0"/>
            <a:ext cx="9144000" cy="5229200"/>
          </a:xfrm>
        </p:spPr>
      </p:pic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251520" y="5805264"/>
            <a:ext cx="8424936" cy="576064"/>
          </a:xfrm>
        </p:spPr>
        <p:txBody>
          <a:bodyPr>
            <a:noAutofit/>
          </a:bodyPr>
          <a:lstStyle/>
          <a:p>
            <a:r>
              <a:rPr lang="en-GB" sz="2800" i="1" dirty="0">
                <a:ea typeface="Tahoma" pitchFamily="34" charset="0"/>
                <a:cs typeface="Tahoma" pitchFamily="34" charset="0"/>
              </a:rPr>
              <a:t>Organic vineyard, low yield plateau </a:t>
            </a:r>
            <a:r>
              <a:rPr lang="en-GB" sz="2800" i="1" dirty="0" err="1">
                <a:ea typeface="Tahoma" pitchFamily="34" charset="0"/>
                <a:cs typeface="Tahoma" pitchFamily="34" charset="0"/>
              </a:rPr>
              <a:t>Mamousia</a:t>
            </a:r>
            <a:r>
              <a:rPr lang="en-GB" sz="2800" i="1" dirty="0">
                <a:ea typeface="Tahoma" pitchFamily="34" charset="0"/>
                <a:cs typeface="Tahoma" pitchFamily="34" charset="0"/>
              </a:rPr>
              <a:t> </a:t>
            </a:r>
            <a:r>
              <a:rPr lang="en-GB" sz="2800" i="1" dirty="0" err="1">
                <a:ea typeface="Tahoma" pitchFamily="34" charset="0"/>
                <a:cs typeface="Tahoma" pitchFamily="34" charset="0"/>
              </a:rPr>
              <a:t>Aigiou</a:t>
            </a:r>
            <a:r>
              <a:rPr lang="en-GB" sz="2800" i="1" dirty="0">
                <a:ea typeface="Tahoma" pitchFamily="34" charset="0"/>
                <a:cs typeface="Tahoma" pitchFamily="34" charset="0"/>
              </a:rPr>
              <a:t> (altitude 850 m.).</a:t>
            </a:r>
          </a:p>
          <a:p>
            <a:endParaRPr lang="el-GR" sz="3200" dirty="0"/>
          </a:p>
        </p:txBody>
      </p:sp>
    </p:spTree>
    <p:extLst>
      <p:ext uri="{BB962C8B-B14F-4D97-AF65-F5344CB8AC3E}">
        <p14:creationId xmlns:p14="http://schemas.microsoft.com/office/powerpoint/2010/main" val="42573729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1202</TotalTime>
  <Words>374</Words>
  <Application>Microsoft Office PowerPoint</Application>
  <PresentationFormat>Προβολή στην οθόνη (4:3)</PresentationFormat>
  <Paragraphs>108</Paragraphs>
  <Slides>23</Slides>
  <Notes>1</Notes>
  <HiddenSlides>0</HiddenSlides>
  <MMClips>0</MMClips>
  <ScaleCrop>false</ScaleCrop>
  <HeadingPairs>
    <vt:vector size="8" baseType="variant">
      <vt:variant>
        <vt:lpstr>Γραμματοσειρές που χρησιμοποιούνται</vt:lpstr>
      </vt:variant>
      <vt:variant>
        <vt:i4>2</vt:i4>
      </vt:variant>
      <vt:variant>
        <vt:lpstr>Θέμα</vt:lpstr>
      </vt:variant>
      <vt:variant>
        <vt:i4>1</vt:i4>
      </vt:variant>
      <vt:variant>
        <vt:lpstr>Ενσωματωμένοι διακομιστές OLE</vt:lpstr>
      </vt:variant>
      <vt:variant>
        <vt:i4>1</vt:i4>
      </vt:variant>
      <vt:variant>
        <vt:lpstr>Τίτλοι διαφανειών</vt:lpstr>
      </vt:variant>
      <vt:variant>
        <vt:i4>23</vt:i4>
      </vt:variant>
    </vt:vector>
  </HeadingPairs>
  <TitlesOfParts>
    <vt:vector size="27" baseType="lpstr">
      <vt:lpstr>Arial</vt:lpstr>
      <vt:lpstr>Calibri</vt:lpstr>
      <vt:lpstr>Office Theme</vt:lpstr>
      <vt:lpstr>Acrobat Document</vt:lpstr>
      <vt:lpstr>Παρουσίαση του PowerPoint</vt:lpstr>
      <vt:lpstr>Where we are</vt:lpstr>
      <vt:lpstr>  Presentation of the company</vt:lpstr>
      <vt:lpstr> Services-Production</vt:lpstr>
      <vt:lpstr>Presentation of Aigialia</vt:lpstr>
      <vt:lpstr>Our Varieties</vt:lpstr>
      <vt:lpstr> Culture-Philosophy- Quality </vt:lpstr>
      <vt:lpstr>Our Vision</vt:lpstr>
      <vt:lpstr> Vineyard of Rodites</vt:lpstr>
      <vt:lpstr>Παρουσίαση του PowerPoint</vt:lpstr>
      <vt:lpstr>Παρουσίαση του PowerPoint</vt:lpstr>
      <vt:lpstr>Icon R</vt:lpstr>
      <vt:lpstr>Vineyard of Siderites</vt:lpstr>
      <vt:lpstr>I r o n </vt:lpstr>
      <vt:lpstr>Παρουσίαση του PowerPoint</vt:lpstr>
      <vt:lpstr>Παρουσίαση του PowerPoint</vt:lpstr>
      <vt:lpstr>Παρουσίαση του PowerPoint</vt:lpstr>
      <vt:lpstr>Vineyard of mavrodaphe</vt:lpstr>
      <vt:lpstr>LAURA NERA </vt:lpstr>
      <vt:lpstr>Παρουσίαση του PowerPoint</vt:lpstr>
      <vt:lpstr>6. Wine Tourism</vt:lpstr>
      <vt:lpstr>Παρουσίαση του PowerPoint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ΧΡΗΣΤΟΣ</dc:creator>
  <cp:lastModifiedBy>user</cp:lastModifiedBy>
  <cp:revision>85</cp:revision>
  <dcterms:created xsi:type="dcterms:W3CDTF">2015-01-25T19:01:21Z</dcterms:created>
  <dcterms:modified xsi:type="dcterms:W3CDTF">2022-09-13T10:07:32Z</dcterms:modified>
</cp:coreProperties>
</file>